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1"/>
  </p:notesMasterIdLst>
  <p:sldIdLst>
    <p:sldId id="256" r:id="rId2"/>
    <p:sldId id="258" r:id="rId3"/>
    <p:sldId id="302" r:id="rId4"/>
    <p:sldId id="349" r:id="rId5"/>
    <p:sldId id="259" r:id="rId6"/>
    <p:sldId id="264" r:id="rId7"/>
    <p:sldId id="265" r:id="rId8"/>
    <p:sldId id="305" r:id="rId9"/>
    <p:sldId id="309" r:id="rId10"/>
    <p:sldId id="306" r:id="rId11"/>
    <p:sldId id="307" r:id="rId12"/>
    <p:sldId id="308" r:id="rId13"/>
    <p:sldId id="266" r:id="rId14"/>
    <p:sldId id="312" r:id="rId15"/>
    <p:sldId id="311" r:id="rId16"/>
    <p:sldId id="257" r:id="rId17"/>
    <p:sldId id="315" r:id="rId18"/>
    <p:sldId id="328" r:id="rId19"/>
    <p:sldId id="316" r:id="rId20"/>
    <p:sldId id="327" r:id="rId21"/>
    <p:sldId id="317" r:id="rId22"/>
    <p:sldId id="319" r:id="rId23"/>
    <p:sldId id="320" r:id="rId24"/>
    <p:sldId id="268" r:id="rId25"/>
    <p:sldId id="323" r:id="rId26"/>
    <p:sldId id="324" r:id="rId27"/>
    <p:sldId id="325" r:id="rId28"/>
    <p:sldId id="322" r:id="rId29"/>
    <p:sldId id="326" r:id="rId30"/>
    <p:sldId id="329" r:id="rId31"/>
    <p:sldId id="330" r:id="rId32"/>
    <p:sldId id="331" r:id="rId33"/>
    <p:sldId id="332" r:id="rId34"/>
    <p:sldId id="318" r:id="rId35"/>
    <p:sldId id="337" r:id="rId36"/>
    <p:sldId id="335" r:id="rId37"/>
    <p:sldId id="336" r:id="rId38"/>
    <p:sldId id="334" r:id="rId39"/>
    <p:sldId id="338" r:id="rId40"/>
    <p:sldId id="340" r:id="rId41"/>
    <p:sldId id="341" r:id="rId42"/>
    <p:sldId id="342" r:id="rId43"/>
    <p:sldId id="343" r:id="rId44"/>
    <p:sldId id="344" r:id="rId45"/>
    <p:sldId id="339" r:id="rId46"/>
    <p:sldId id="348" r:id="rId47"/>
    <p:sldId id="346" r:id="rId48"/>
    <p:sldId id="347" r:id="rId49"/>
    <p:sldId id="281" r:id="rId50"/>
  </p:sldIdLst>
  <p:sldSz cx="9144000" cy="5143500" type="screen16x9"/>
  <p:notesSz cx="6858000" cy="9144000"/>
  <p:embeddedFontLst>
    <p:embeddedFont>
      <p:font typeface="Sora" panose="020B0604020202020204" charset="0"/>
      <p:regular r:id="rId52"/>
      <p:bold r:id="rId53"/>
    </p:embeddedFont>
    <p:embeddedFont>
      <p:font typeface="Share Tech" panose="020B0604020202020204" charset="0"/>
      <p:regular r:id="rId54"/>
    </p:embeddedFont>
    <p:embeddedFont>
      <p:font typeface="Abel" panose="020B060402020202020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406E0B-FCB5-4FD2-9E24-3E6E5E0449BA}">
  <a:tblStyle styleId="{00406E0B-FCB5-4FD2-9E24-3E6E5E0449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9" autoAdjust="0"/>
    <p:restoredTop sz="94660"/>
  </p:normalViewPr>
  <p:slideViewPr>
    <p:cSldViewPr snapToGrid="0">
      <p:cViewPr varScale="1">
        <p:scale>
          <a:sx n="107" d="100"/>
          <a:sy n="107" d="100"/>
        </p:scale>
        <p:origin x="130" y="72"/>
      </p:cViewPr>
      <p:guideLst>
        <p:guide orient="horz" pos="57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2e85277c2_0_3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e2e85277c2_0_3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541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e4e7c5a600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e4e7c5a600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409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e4e7c5a600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e4e7c5a600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162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4e7c5a6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e4e7c5a6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e2e85277c2_0_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e2e85277c2_0_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472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e4e7c5a60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e4e7c5a600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130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2d20e6a9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2d20e6a9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e4e7c5a60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e4e7c5a600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601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e2e85277c2_0_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e2e85277c2_0_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984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e2e85277c2_0_4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e2e85277c2_0_4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8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2d20e6a9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2d20e6a9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e4e7c5a60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e4e7c5a600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493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4e7c5a60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4e7c5a60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454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4e7c5a6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e4e7c5a6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888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4e7c5a6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e4e7c5a6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29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2e85277c2_0_4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2e85277c2_0_4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2e85277c2_0_4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2e85277c2_0_4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455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4e7c5a60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4e7c5a60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293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e2e85277c2_0_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e2e85277c2_0_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717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e2e85277c2_0_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e2e85277c2_0_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919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4e7c5a6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e4e7c5a6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448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2e85277c2_0_3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e2e85277c2_0_3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461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e2e85277c2_0_4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2e85277c2_0_4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389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e2e85277c2_0_4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2e85277c2_0_4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080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e2e85277c2_0_4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2e85277c2_0_4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76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e2e85277c2_0_4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2e85277c2_0_4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203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2e85277c2_0_4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2e85277c2_0_4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043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e4e7c5a60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e4e7c5a600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150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4e7c5a60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4e7c5a60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448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e4e7c5a60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e4e7c5a600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604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2e85277c2_0_4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2e85277c2_0_4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978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e4e7c5a60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e4e7c5a600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063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2e85277c2_0_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2e85277c2_0_3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731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2e85277c2_0_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2e85277c2_0_3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198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2e85277c2_0_4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2e85277c2_0_4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768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e2e85277c2_0_4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e2e85277c2_0_4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796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2e85277c2_0_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2e85277c2_0_3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785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e2e85277c2_0_4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e2e85277c2_0_4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037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e2e85277c2_0_4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e2e85277c2_0_4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780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e2e85277c2_0_4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e2e85277c2_0_4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669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2e85277c2_0_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2e85277c2_0_3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374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2e85277c2_0_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2e85277c2_0_3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2515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e2e85277c2_0_4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e2e85277c2_0_4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2e85277c2_0_4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2e85277c2_0_4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e2e85277c2_0_4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e2e85277c2_0_4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2e85277c2_0_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2e85277c2_0_3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72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2e85277c2_0_3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e2e85277c2_0_3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53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4350" y="420225"/>
            <a:ext cx="4416900" cy="1785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30675" y="2337913"/>
            <a:ext cx="3852300" cy="46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5981700" y="-1396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66050" y="3657575"/>
            <a:ext cx="2909400" cy="290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86"/>
        <p:cNvGrpSpPr/>
        <p:nvPr/>
      </p:nvGrpSpPr>
      <p:grpSpPr>
        <a:xfrm>
          <a:off x="0" y="0"/>
          <a:ext cx="0" cy="0"/>
          <a:chOff x="0" y="0"/>
          <a:chExt cx="0" cy="0"/>
        </a:xfrm>
      </p:grpSpPr>
      <p:sp>
        <p:nvSpPr>
          <p:cNvPr id="87" name="Google Shape;87;p13"/>
          <p:cNvSpPr/>
          <p:nvPr/>
        </p:nvSpPr>
        <p:spPr>
          <a:xfrm>
            <a:off x="6812650" y="-1965225"/>
            <a:ext cx="4165200" cy="4165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subTitle" idx="1"/>
          </p:nvPr>
        </p:nvSpPr>
        <p:spPr>
          <a:xfrm>
            <a:off x="720300" y="1885125"/>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89" name="Google Shape;89;p13"/>
          <p:cNvSpPr txBox="1">
            <a:spLocks noGrp="1"/>
          </p:cNvSpPr>
          <p:nvPr>
            <p:ph type="title" hasCustomPrompt="1"/>
          </p:nvPr>
        </p:nvSpPr>
        <p:spPr>
          <a:xfrm>
            <a:off x="815274" y="1238250"/>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0" name="Google Shape;90;p13"/>
          <p:cNvSpPr txBox="1">
            <a:spLocks noGrp="1"/>
          </p:cNvSpPr>
          <p:nvPr>
            <p:ph type="subTitle" idx="2"/>
          </p:nvPr>
        </p:nvSpPr>
        <p:spPr>
          <a:xfrm>
            <a:off x="720300" y="2193500"/>
            <a:ext cx="23856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91" name="Google Shape;91;p13"/>
          <p:cNvSpPr txBox="1">
            <a:spLocks noGrp="1"/>
          </p:cNvSpPr>
          <p:nvPr>
            <p:ph type="title" idx="3" hasCustomPrompt="1"/>
          </p:nvPr>
        </p:nvSpPr>
        <p:spPr>
          <a:xfrm>
            <a:off x="3350624" y="1238250"/>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2" name="Google Shape;92;p13"/>
          <p:cNvSpPr txBox="1">
            <a:spLocks noGrp="1"/>
          </p:cNvSpPr>
          <p:nvPr>
            <p:ph type="title" idx="4" hasCustomPrompt="1"/>
          </p:nvPr>
        </p:nvSpPr>
        <p:spPr>
          <a:xfrm>
            <a:off x="5885697" y="1238250"/>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3" name="Google Shape;93;p13"/>
          <p:cNvSpPr txBox="1">
            <a:spLocks noGrp="1"/>
          </p:cNvSpPr>
          <p:nvPr>
            <p:ph type="title" idx="5" hasCustomPrompt="1"/>
          </p:nvPr>
        </p:nvSpPr>
        <p:spPr>
          <a:xfrm>
            <a:off x="814575" y="3027797"/>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4" name="Google Shape;94;p13"/>
          <p:cNvSpPr txBox="1">
            <a:spLocks noGrp="1"/>
          </p:cNvSpPr>
          <p:nvPr>
            <p:ph type="subTitle" idx="6"/>
          </p:nvPr>
        </p:nvSpPr>
        <p:spPr>
          <a:xfrm>
            <a:off x="3255370" y="1885150"/>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95" name="Google Shape;95;p13"/>
          <p:cNvSpPr txBox="1">
            <a:spLocks noGrp="1"/>
          </p:cNvSpPr>
          <p:nvPr>
            <p:ph type="subTitle" idx="7"/>
          </p:nvPr>
        </p:nvSpPr>
        <p:spPr>
          <a:xfrm>
            <a:off x="3257550" y="2193500"/>
            <a:ext cx="23847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96" name="Google Shape;96;p13"/>
          <p:cNvSpPr txBox="1">
            <a:spLocks noGrp="1"/>
          </p:cNvSpPr>
          <p:nvPr>
            <p:ph type="subTitle" idx="8"/>
          </p:nvPr>
        </p:nvSpPr>
        <p:spPr>
          <a:xfrm>
            <a:off x="5790440" y="1875725"/>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97" name="Google Shape;97;p13"/>
          <p:cNvSpPr txBox="1">
            <a:spLocks noGrp="1"/>
          </p:cNvSpPr>
          <p:nvPr>
            <p:ph type="subTitle" idx="9"/>
          </p:nvPr>
        </p:nvSpPr>
        <p:spPr>
          <a:xfrm>
            <a:off x="5792551" y="2199975"/>
            <a:ext cx="23847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98" name="Google Shape;98;p13"/>
          <p:cNvSpPr txBox="1">
            <a:spLocks noGrp="1"/>
          </p:cNvSpPr>
          <p:nvPr>
            <p:ph type="subTitle" idx="13"/>
          </p:nvPr>
        </p:nvSpPr>
        <p:spPr>
          <a:xfrm>
            <a:off x="721421" y="3664251"/>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99" name="Google Shape;99;p13"/>
          <p:cNvSpPr txBox="1">
            <a:spLocks noGrp="1"/>
          </p:cNvSpPr>
          <p:nvPr>
            <p:ph type="subTitle" idx="14"/>
          </p:nvPr>
        </p:nvSpPr>
        <p:spPr>
          <a:xfrm>
            <a:off x="721422" y="3967466"/>
            <a:ext cx="23856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00" name="Google Shape;100;p13"/>
          <p:cNvSpPr txBox="1">
            <a:spLocks noGrp="1"/>
          </p:cNvSpPr>
          <p:nvPr>
            <p:ph type="title" idx="15"/>
          </p:nvPr>
        </p:nvSpPr>
        <p:spPr>
          <a:xfrm>
            <a:off x="720300" y="452325"/>
            <a:ext cx="717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txBox="1">
            <a:spLocks noGrp="1"/>
          </p:cNvSpPr>
          <p:nvPr>
            <p:ph type="title" idx="16" hasCustomPrompt="1"/>
          </p:nvPr>
        </p:nvSpPr>
        <p:spPr>
          <a:xfrm>
            <a:off x="3350624" y="3027775"/>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102" name="Google Shape;102;p13"/>
          <p:cNvSpPr txBox="1">
            <a:spLocks noGrp="1"/>
          </p:cNvSpPr>
          <p:nvPr>
            <p:ph type="title" idx="17" hasCustomPrompt="1"/>
          </p:nvPr>
        </p:nvSpPr>
        <p:spPr>
          <a:xfrm>
            <a:off x="5885697" y="3027775"/>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103" name="Google Shape;103;p13"/>
          <p:cNvSpPr txBox="1">
            <a:spLocks noGrp="1"/>
          </p:cNvSpPr>
          <p:nvPr>
            <p:ph type="subTitle" idx="18"/>
          </p:nvPr>
        </p:nvSpPr>
        <p:spPr>
          <a:xfrm>
            <a:off x="3255370" y="3673675"/>
            <a:ext cx="23877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104" name="Google Shape;104;p13"/>
          <p:cNvSpPr txBox="1">
            <a:spLocks noGrp="1"/>
          </p:cNvSpPr>
          <p:nvPr>
            <p:ph type="subTitle" idx="19"/>
          </p:nvPr>
        </p:nvSpPr>
        <p:spPr>
          <a:xfrm>
            <a:off x="3256575" y="3960987"/>
            <a:ext cx="23856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05" name="Google Shape;105;p13"/>
          <p:cNvSpPr txBox="1">
            <a:spLocks noGrp="1"/>
          </p:cNvSpPr>
          <p:nvPr>
            <p:ph type="subTitle" idx="20"/>
          </p:nvPr>
        </p:nvSpPr>
        <p:spPr>
          <a:xfrm>
            <a:off x="5790440" y="3665250"/>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106" name="Google Shape;106;p13"/>
          <p:cNvSpPr txBox="1">
            <a:spLocks noGrp="1"/>
          </p:cNvSpPr>
          <p:nvPr>
            <p:ph type="subTitle" idx="21"/>
          </p:nvPr>
        </p:nvSpPr>
        <p:spPr>
          <a:xfrm>
            <a:off x="5792551" y="3967463"/>
            <a:ext cx="23847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grpSp>
        <p:nvGrpSpPr>
          <p:cNvPr id="107" name="Google Shape;107;p13"/>
          <p:cNvGrpSpPr/>
          <p:nvPr/>
        </p:nvGrpSpPr>
        <p:grpSpPr>
          <a:xfrm rot="10800000" flipH="1">
            <a:off x="-15825" y="153044"/>
            <a:ext cx="2913450" cy="579363"/>
            <a:chOff x="267350" y="-205412"/>
            <a:chExt cx="2913450" cy="579363"/>
          </a:xfrm>
        </p:grpSpPr>
        <p:cxnSp>
          <p:nvCxnSpPr>
            <p:cNvPr id="108" name="Google Shape;108;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09" name="Google Shape;109;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110" name="Google Shape;110;p13"/>
          <p:cNvGrpSpPr/>
          <p:nvPr/>
        </p:nvGrpSpPr>
        <p:grpSpPr>
          <a:xfrm flipH="1">
            <a:off x="6246375" y="4411094"/>
            <a:ext cx="2913450" cy="579363"/>
            <a:chOff x="267350" y="-205412"/>
            <a:chExt cx="2913450" cy="579363"/>
          </a:xfrm>
        </p:grpSpPr>
        <p:cxnSp>
          <p:nvCxnSpPr>
            <p:cNvPr id="111" name="Google Shape;111;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12" name="Google Shape;112;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13_1">
    <p:spTree>
      <p:nvGrpSpPr>
        <p:cNvPr id="1" name="Shape 131"/>
        <p:cNvGrpSpPr/>
        <p:nvPr/>
      </p:nvGrpSpPr>
      <p:grpSpPr>
        <a:xfrm>
          <a:off x="0" y="0"/>
          <a:ext cx="0" cy="0"/>
          <a:chOff x="0" y="0"/>
          <a:chExt cx="0" cy="0"/>
        </a:xfrm>
      </p:grpSpPr>
      <p:sp>
        <p:nvSpPr>
          <p:cNvPr id="132" name="Google Shape;132;p15"/>
          <p:cNvSpPr/>
          <p:nvPr/>
        </p:nvSpPr>
        <p:spPr>
          <a:xfrm>
            <a:off x="1712850" y="-36411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txBox="1">
            <a:spLocks noGrp="1"/>
          </p:cNvSpPr>
          <p:nvPr>
            <p:ph type="subTitle" idx="1"/>
          </p:nvPr>
        </p:nvSpPr>
        <p:spPr>
          <a:xfrm>
            <a:off x="716061" y="2058813"/>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4" name="Google Shape;134;p15"/>
          <p:cNvSpPr txBox="1">
            <a:spLocks noGrp="1"/>
          </p:cNvSpPr>
          <p:nvPr>
            <p:ph type="subTitle" idx="2"/>
          </p:nvPr>
        </p:nvSpPr>
        <p:spPr>
          <a:xfrm>
            <a:off x="716075" y="2418990"/>
            <a:ext cx="2265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35" name="Google Shape;135;p15"/>
          <p:cNvSpPr txBox="1">
            <a:spLocks noGrp="1"/>
          </p:cNvSpPr>
          <p:nvPr>
            <p:ph type="subTitle" idx="3"/>
          </p:nvPr>
        </p:nvSpPr>
        <p:spPr>
          <a:xfrm>
            <a:off x="3439499" y="2820838"/>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6" name="Google Shape;136;p15"/>
          <p:cNvSpPr txBox="1">
            <a:spLocks noGrp="1"/>
          </p:cNvSpPr>
          <p:nvPr>
            <p:ph type="subTitle" idx="4"/>
          </p:nvPr>
        </p:nvSpPr>
        <p:spPr>
          <a:xfrm>
            <a:off x="3439507" y="3181015"/>
            <a:ext cx="2265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37" name="Google Shape;137;p15"/>
          <p:cNvSpPr txBox="1">
            <a:spLocks noGrp="1"/>
          </p:cNvSpPr>
          <p:nvPr>
            <p:ph type="subTitle" idx="5"/>
          </p:nvPr>
        </p:nvSpPr>
        <p:spPr>
          <a:xfrm>
            <a:off x="6162949" y="1595438"/>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8" name="Google Shape;138;p15"/>
          <p:cNvSpPr txBox="1">
            <a:spLocks noGrp="1"/>
          </p:cNvSpPr>
          <p:nvPr>
            <p:ph type="subTitle" idx="6"/>
          </p:nvPr>
        </p:nvSpPr>
        <p:spPr>
          <a:xfrm>
            <a:off x="6162951" y="1955615"/>
            <a:ext cx="2265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39" name="Google Shape;139;p15"/>
          <p:cNvSpPr txBox="1">
            <a:spLocks noGrp="1"/>
          </p:cNvSpPr>
          <p:nvPr>
            <p:ph type="title"/>
          </p:nvPr>
        </p:nvSpPr>
        <p:spPr>
          <a:xfrm>
            <a:off x="720300" y="452325"/>
            <a:ext cx="7176000" cy="61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15"/>
          <p:cNvSpPr/>
          <p:nvPr/>
        </p:nvSpPr>
        <p:spPr>
          <a:xfrm>
            <a:off x="8487620" y="186600"/>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4">
    <p:spTree>
      <p:nvGrpSpPr>
        <p:cNvPr id="1" name="Shape 181"/>
        <p:cNvGrpSpPr/>
        <p:nvPr/>
      </p:nvGrpSpPr>
      <p:grpSpPr>
        <a:xfrm>
          <a:off x="0" y="0"/>
          <a:ext cx="0" cy="0"/>
          <a:chOff x="0" y="0"/>
          <a:chExt cx="0" cy="0"/>
        </a:xfrm>
      </p:grpSpPr>
      <p:sp>
        <p:nvSpPr>
          <p:cNvPr id="182" name="Google Shape;182;p18"/>
          <p:cNvSpPr/>
          <p:nvPr/>
        </p:nvSpPr>
        <p:spPr>
          <a:xfrm>
            <a:off x="-1035875" y="3858700"/>
            <a:ext cx="2207400" cy="2207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3863825" y="3564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txBox="1">
            <a:spLocks noGrp="1"/>
          </p:cNvSpPr>
          <p:nvPr>
            <p:ph type="title"/>
          </p:nvPr>
        </p:nvSpPr>
        <p:spPr>
          <a:xfrm>
            <a:off x="715500" y="2354100"/>
            <a:ext cx="4039500" cy="61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5" name="Google Shape;185;p18"/>
          <p:cNvSpPr txBox="1">
            <a:spLocks noGrp="1"/>
          </p:cNvSpPr>
          <p:nvPr>
            <p:ph type="subTitle" idx="1"/>
          </p:nvPr>
        </p:nvSpPr>
        <p:spPr>
          <a:xfrm>
            <a:off x="713400" y="3188100"/>
            <a:ext cx="4041600" cy="14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86" name="Google Shape;186;p18"/>
          <p:cNvSpPr/>
          <p:nvPr/>
        </p:nvSpPr>
        <p:spPr>
          <a:xfrm>
            <a:off x="8488569" y="3741700"/>
            <a:ext cx="4458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4_1">
    <p:spTree>
      <p:nvGrpSpPr>
        <p:cNvPr id="1" name="Shape 187"/>
        <p:cNvGrpSpPr/>
        <p:nvPr/>
      </p:nvGrpSpPr>
      <p:grpSpPr>
        <a:xfrm>
          <a:off x="0" y="0"/>
          <a:ext cx="0" cy="0"/>
          <a:chOff x="0" y="0"/>
          <a:chExt cx="0" cy="0"/>
        </a:xfrm>
      </p:grpSpPr>
      <p:sp>
        <p:nvSpPr>
          <p:cNvPr id="188" name="Google Shape;188;p19"/>
          <p:cNvSpPr/>
          <p:nvPr/>
        </p:nvSpPr>
        <p:spPr>
          <a:xfrm>
            <a:off x="3577350" y="510150"/>
            <a:ext cx="2976600" cy="2976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2430600" y="2102850"/>
            <a:ext cx="3242100" cy="3242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txBox="1">
            <a:spLocks noGrp="1"/>
          </p:cNvSpPr>
          <p:nvPr>
            <p:ph type="title"/>
          </p:nvPr>
        </p:nvSpPr>
        <p:spPr>
          <a:xfrm>
            <a:off x="714475" y="706900"/>
            <a:ext cx="2694300" cy="61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1" name="Google Shape;191;p19"/>
          <p:cNvSpPr txBox="1">
            <a:spLocks noGrp="1"/>
          </p:cNvSpPr>
          <p:nvPr>
            <p:ph type="subTitle" idx="1"/>
          </p:nvPr>
        </p:nvSpPr>
        <p:spPr>
          <a:xfrm>
            <a:off x="713400" y="1751013"/>
            <a:ext cx="26943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1200"/>
              </a:spcBef>
              <a:spcAft>
                <a:spcPts val="0"/>
              </a:spcAft>
              <a:buNone/>
              <a:defRPr sz="1600" b="1">
                <a:solidFill>
                  <a:schemeClr val="dk2"/>
                </a:solidFill>
              </a:defRPr>
            </a:lvl2pPr>
            <a:lvl3pPr lvl="2" rtl="0">
              <a:lnSpc>
                <a:spcPct val="100000"/>
              </a:lnSpc>
              <a:spcBef>
                <a:spcPts val="1200"/>
              </a:spcBef>
              <a:spcAft>
                <a:spcPts val="0"/>
              </a:spcAft>
              <a:buNone/>
              <a:defRPr sz="1600" b="1">
                <a:solidFill>
                  <a:schemeClr val="dk2"/>
                </a:solidFill>
              </a:defRPr>
            </a:lvl3pPr>
            <a:lvl4pPr lvl="3" rtl="0">
              <a:lnSpc>
                <a:spcPct val="100000"/>
              </a:lnSpc>
              <a:spcBef>
                <a:spcPts val="1200"/>
              </a:spcBef>
              <a:spcAft>
                <a:spcPts val="0"/>
              </a:spcAft>
              <a:buNone/>
              <a:defRPr sz="1600" b="1">
                <a:solidFill>
                  <a:schemeClr val="dk2"/>
                </a:solidFill>
              </a:defRPr>
            </a:lvl4pPr>
            <a:lvl5pPr lvl="4" rtl="0">
              <a:lnSpc>
                <a:spcPct val="100000"/>
              </a:lnSpc>
              <a:spcBef>
                <a:spcPts val="1200"/>
              </a:spcBef>
              <a:spcAft>
                <a:spcPts val="0"/>
              </a:spcAft>
              <a:buNone/>
              <a:defRPr sz="1600" b="1">
                <a:solidFill>
                  <a:schemeClr val="dk2"/>
                </a:solidFill>
              </a:defRPr>
            </a:lvl5pPr>
            <a:lvl6pPr lvl="5" rtl="0">
              <a:lnSpc>
                <a:spcPct val="100000"/>
              </a:lnSpc>
              <a:spcBef>
                <a:spcPts val="1200"/>
              </a:spcBef>
              <a:spcAft>
                <a:spcPts val="0"/>
              </a:spcAft>
              <a:buNone/>
              <a:defRPr sz="1600" b="1">
                <a:solidFill>
                  <a:schemeClr val="dk2"/>
                </a:solidFill>
              </a:defRPr>
            </a:lvl6pPr>
            <a:lvl7pPr lvl="6" rtl="0">
              <a:lnSpc>
                <a:spcPct val="100000"/>
              </a:lnSpc>
              <a:spcBef>
                <a:spcPts val="1200"/>
              </a:spcBef>
              <a:spcAft>
                <a:spcPts val="0"/>
              </a:spcAft>
              <a:buNone/>
              <a:defRPr sz="1600" b="1">
                <a:solidFill>
                  <a:schemeClr val="dk2"/>
                </a:solidFill>
              </a:defRPr>
            </a:lvl7pPr>
            <a:lvl8pPr lvl="7" rtl="0">
              <a:lnSpc>
                <a:spcPct val="100000"/>
              </a:lnSpc>
              <a:spcBef>
                <a:spcPts val="1200"/>
              </a:spcBef>
              <a:spcAft>
                <a:spcPts val="0"/>
              </a:spcAft>
              <a:buNone/>
              <a:defRPr sz="1600" b="1">
                <a:solidFill>
                  <a:schemeClr val="dk2"/>
                </a:solidFill>
              </a:defRPr>
            </a:lvl8pPr>
            <a:lvl9pPr lvl="8" rtl="0">
              <a:lnSpc>
                <a:spcPct val="100000"/>
              </a:lnSpc>
              <a:spcBef>
                <a:spcPts val="1200"/>
              </a:spcBef>
              <a:spcAft>
                <a:spcPts val="1200"/>
              </a:spcAft>
              <a:buNone/>
              <a:defRPr sz="1600" b="1">
                <a:solidFill>
                  <a:schemeClr val="dk2"/>
                </a:solidFill>
              </a:defRPr>
            </a:lvl9pPr>
          </a:lstStyle>
          <a:p>
            <a:endParaRPr/>
          </a:p>
        </p:txBody>
      </p:sp>
      <p:sp>
        <p:nvSpPr>
          <p:cNvPr id="192" name="Google Shape;192;p19"/>
          <p:cNvSpPr/>
          <p:nvPr/>
        </p:nvSpPr>
        <p:spPr>
          <a:xfrm>
            <a:off x="7350000" y="-1199175"/>
            <a:ext cx="3242100" cy="3242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4_1_1">
    <p:spTree>
      <p:nvGrpSpPr>
        <p:cNvPr id="1" name="Shape 193"/>
        <p:cNvGrpSpPr/>
        <p:nvPr/>
      </p:nvGrpSpPr>
      <p:grpSpPr>
        <a:xfrm>
          <a:off x="0" y="0"/>
          <a:ext cx="0" cy="0"/>
          <a:chOff x="0" y="0"/>
          <a:chExt cx="0" cy="0"/>
        </a:xfrm>
      </p:grpSpPr>
      <p:sp>
        <p:nvSpPr>
          <p:cNvPr id="194" name="Google Shape;194;p20"/>
          <p:cNvSpPr/>
          <p:nvPr/>
        </p:nvSpPr>
        <p:spPr>
          <a:xfrm>
            <a:off x="2467950" y="1403350"/>
            <a:ext cx="3605100" cy="3605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6004575" y="-9531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txBox="1">
            <a:spLocks noGrp="1"/>
          </p:cNvSpPr>
          <p:nvPr>
            <p:ph type="title"/>
          </p:nvPr>
        </p:nvSpPr>
        <p:spPr>
          <a:xfrm>
            <a:off x="5727450" y="2469075"/>
            <a:ext cx="2694300" cy="61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20"/>
          <p:cNvSpPr txBox="1">
            <a:spLocks noGrp="1"/>
          </p:cNvSpPr>
          <p:nvPr>
            <p:ph type="subTitle" idx="1"/>
          </p:nvPr>
        </p:nvSpPr>
        <p:spPr>
          <a:xfrm>
            <a:off x="5727451" y="3513212"/>
            <a:ext cx="2694300" cy="92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200"/>
              </a:spcBef>
              <a:spcAft>
                <a:spcPts val="0"/>
              </a:spcAft>
              <a:buNone/>
              <a:defRPr sz="1600" b="1"/>
            </a:lvl2pPr>
            <a:lvl3pPr lvl="2" algn="r" rtl="0">
              <a:lnSpc>
                <a:spcPct val="100000"/>
              </a:lnSpc>
              <a:spcBef>
                <a:spcPts val="1200"/>
              </a:spcBef>
              <a:spcAft>
                <a:spcPts val="0"/>
              </a:spcAft>
              <a:buNone/>
              <a:defRPr sz="1600" b="1"/>
            </a:lvl3pPr>
            <a:lvl4pPr lvl="3" algn="r" rtl="0">
              <a:lnSpc>
                <a:spcPct val="100000"/>
              </a:lnSpc>
              <a:spcBef>
                <a:spcPts val="1200"/>
              </a:spcBef>
              <a:spcAft>
                <a:spcPts val="0"/>
              </a:spcAft>
              <a:buNone/>
              <a:defRPr sz="1600" b="1"/>
            </a:lvl4pPr>
            <a:lvl5pPr lvl="4" algn="r" rtl="0">
              <a:lnSpc>
                <a:spcPct val="100000"/>
              </a:lnSpc>
              <a:spcBef>
                <a:spcPts val="1200"/>
              </a:spcBef>
              <a:spcAft>
                <a:spcPts val="0"/>
              </a:spcAft>
              <a:buNone/>
              <a:defRPr sz="1600" b="1"/>
            </a:lvl5pPr>
            <a:lvl6pPr lvl="5" algn="r" rtl="0">
              <a:lnSpc>
                <a:spcPct val="100000"/>
              </a:lnSpc>
              <a:spcBef>
                <a:spcPts val="1200"/>
              </a:spcBef>
              <a:spcAft>
                <a:spcPts val="0"/>
              </a:spcAft>
              <a:buNone/>
              <a:defRPr sz="1600" b="1"/>
            </a:lvl6pPr>
            <a:lvl7pPr lvl="6" algn="r" rtl="0">
              <a:lnSpc>
                <a:spcPct val="100000"/>
              </a:lnSpc>
              <a:spcBef>
                <a:spcPts val="1200"/>
              </a:spcBef>
              <a:spcAft>
                <a:spcPts val="0"/>
              </a:spcAft>
              <a:buNone/>
              <a:defRPr sz="1600" b="1"/>
            </a:lvl7pPr>
            <a:lvl8pPr lvl="7" algn="r" rtl="0">
              <a:lnSpc>
                <a:spcPct val="100000"/>
              </a:lnSpc>
              <a:spcBef>
                <a:spcPts val="1200"/>
              </a:spcBef>
              <a:spcAft>
                <a:spcPts val="0"/>
              </a:spcAft>
              <a:buNone/>
              <a:defRPr sz="1600" b="1"/>
            </a:lvl8pPr>
            <a:lvl9pPr lvl="8" algn="r" rtl="0">
              <a:lnSpc>
                <a:spcPct val="100000"/>
              </a:lnSpc>
              <a:spcBef>
                <a:spcPts val="1200"/>
              </a:spcBef>
              <a:spcAft>
                <a:spcPts val="1200"/>
              </a:spcAft>
              <a:buNone/>
              <a:defRPr sz="1600" b="1"/>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14_1_1_1">
    <p:spTree>
      <p:nvGrpSpPr>
        <p:cNvPr id="1" name="Shape 198"/>
        <p:cNvGrpSpPr/>
        <p:nvPr/>
      </p:nvGrpSpPr>
      <p:grpSpPr>
        <a:xfrm>
          <a:off x="0" y="0"/>
          <a:ext cx="0" cy="0"/>
          <a:chOff x="0" y="0"/>
          <a:chExt cx="0" cy="0"/>
        </a:xfrm>
      </p:grpSpPr>
      <p:sp>
        <p:nvSpPr>
          <p:cNvPr id="199" name="Google Shape;199;p21"/>
          <p:cNvSpPr/>
          <p:nvPr/>
        </p:nvSpPr>
        <p:spPr>
          <a:xfrm>
            <a:off x="-1461700" y="-1217787"/>
            <a:ext cx="3337200" cy="333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5914475" y="-2874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txBox="1">
            <a:spLocks noGrp="1"/>
          </p:cNvSpPr>
          <p:nvPr>
            <p:ph type="title"/>
          </p:nvPr>
        </p:nvSpPr>
        <p:spPr>
          <a:xfrm>
            <a:off x="713400" y="1371300"/>
            <a:ext cx="2798700" cy="147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2" name="Google Shape;202;p21"/>
          <p:cNvSpPr txBox="1">
            <a:spLocks noGrp="1"/>
          </p:cNvSpPr>
          <p:nvPr>
            <p:ph type="subTitle" idx="1"/>
          </p:nvPr>
        </p:nvSpPr>
        <p:spPr>
          <a:xfrm>
            <a:off x="713401" y="2848805"/>
            <a:ext cx="27987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4">
  <p:cSld name="CUSTOM_14_1_1_1_1">
    <p:spTree>
      <p:nvGrpSpPr>
        <p:cNvPr id="1" name="Shape 203"/>
        <p:cNvGrpSpPr/>
        <p:nvPr/>
      </p:nvGrpSpPr>
      <p:grpSpPr>
        <a:xfrm>
          <a:off x="0" y="0"/>
          <a:ext cx="0" cy="0"/>
          <a:chOff x="0" y="0"/>
          <a:chExt cx="0" cy="0"/>
        </a:xfrm>
      </p:grpSpPr>
      <p:sp>
        <p:nvSpPr>
          <p:cNvPr id="204" name="Google Shape;204;p22"/>
          <p:cNvSpPr/>
          <p:nvPr/>
        </p:nvSpPr>
        <p:spPr>
          <a:xfrm>
            <a:off x="-1505500" y="-21275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6867525" y="3073025"/>
            <a:ext cx="4267200" cy="426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txBox="1">
            <a:spLocks noGrp="1"/>
          </p:cNvSpPr>
          <p:nvPr>
            <p:ph type="title"/>
          </p:nvPr>
        </p:nvSpPr>
        <p:spPr>
          <a:xfrm>
            <a:off x="713400" y="1679100"/>
            <a:ext cx="3153600" cy="61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7" name="Google Shape;207;p22"/>
          <p:cNvSpPr txBox="1">
            <a:spLocks noGrp="1"/>
          </p:cNvSpPr>
          <p:nvPr>
            <p:ph type="subTitle" idx="1"/>
          </p:nvPr>
        </p:nvSpPr>
        <p:spPr>
          <a:xfrm>
            <a:off x="713401" y="2294701"/>
            <a:ext cx="3153600" cy="116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1_1">
    <p:spTree>
      <p:nvGrpSpPr>
        <p:cNvPr id="1" name="Shape 218"/>
        <p:cNvGrpSpPr/>
        <p:nvPr/>
      </p:nvGrpSpPr>
      <p:grpSpPr>
        <a:xfrm>
          <a:off x="0" y="0"/>
          <a:ext cx="0" cy="0"/>
          <a:chOff x="0" y="0"/>
          <a:chExt cx="0" cy="0"/>
        </a:xfrm>
      </p:grpSpPr>
      <p:sp>
        <p:nvSpPr>
          <p:cNvPr id="219" name="Google Shape;219;p24"/>
          <p:cNvSpPr/>
          <p:nvPr/>
        </p:nvSpPr>
        <p:spPr>
          <a:xfrm>
            <a:off x="3238550" y="-21467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866500" y="3183350"/>
            <a:ext cx="4210200" cy="4210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txBox="1">
            <a:spLocks noGrp="1"/>
          </p:cNvSpPr>
          <p:nvPr>
            <p:ph type="title"/>
          </p:nvPr>
        </p:nvSpPr>
        <p:spPr>
          <a:xfrm>
            <a:off x="3238550" y="3392325"/>
            <a:ext cx="2667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a:lvl1pPr>
            <a:lvl2pPr lvl="1" algn="ctr" rtl="0">
              <a:spcBef>
                <a:spcPts val="0"/>
              </a:spcBef>
              <a:spcAft>
                <a:spcPts val="0"/>
              </a:spcAft>
              <a:buNone/>
              <a:defRPr sz="1800" b="1"/>
            </a:lvl2pPr>
            <a:lvl3pPr lvl="2" algn="ctr" rtl="0">
              <a:spcBef>
                <a:spcPts val="0"/>
              </a:spcBef>
              <a:spcAft>
                <a:spcPts val="0"/>
              </a:spcAft>
              <a:buNone/>
              <a:defRPr sz="1800" b="1"/>
            </a:lvl3pPr>
            <a:lvl4pPr lvl="3" algn="ctr" rtl="0">
              <a:spcBef>
                <a:spcPts val="0"/>
              </a:spcBef>
              <a:spcAft>
                <a:spcPts val="0"/>
              </a:spcAft>
              <a:buNone/>
              <a:defRPr sz="1800" b="1"/>
            </a:lvl4pPr>
            <a:lvl5pPr lvl="4" algn="ctr" rtl="0">
              <a:spcBef>
                <a:spcPts val="0"/>
              </a:spcBef>
              <a:spcAft>
                <a:spcPts val="0"/>
              </a:spcAft>
              <a:buNone/>
              <a:defRPr sz="1800" b="1"/>
            </a:lvl5pPr>
            <a:lvl6pPr lvl="5" algn="ctr" rtl="0">
              <a:spcBef>
                <a:spcPts val="0"/>
              </a:spcBef>
              <a:spcAft>
                <a:spcPts val="0"/>
              </a:spcAft>
              <a:buNone/>
              <a:defRPr sz="1800" b="1"/>
            </a:lvl6pPr>
            <a:lvl7pPr lvl="6" algn="ctr" rtl="0">
              <a:spcBef>
                <a:spcPts val="0"/>
              </a:spcBef>
              <a:spcAft>
                <a:spcPts val="0"/>
              </a:spcAft>
              <a:buNone/>
              <a:defRPr sz="1800" b="1"/>
            </a:lvl7pPr>
            <a:lvl8pPr lvl="7" algn="ctr" rtl="0">
              <a:spcBef>
                <a:spcPts val="0"/>
              </a:spcBef>
              <a:spcAft>
                <a:spcPts val="0"/>
              </a:spcAft>
              <a:buNone/>
              <a:defRPr sz="1800" b="1"/>
            </a:lvl8pPr>
            <a:lvl9pPr lvl="8" algn="ctr" rtl="0">
              <a:spcBef>
                <a:spcPts val="0"/>
              </a:spcBef>
              <a:spcAft>
                <a:spcPts val="0"/>
              </a:spcAft>
              <a:buNone/>
              <a:defRPr sz="1800" b="1"/>
            </a:lvl9pPr>
          </a:lstStyle>
          <a:p>
            <a:endParaRPr/>
          </a:p>
        </p:txBody>
      </p:sp>
      <p:sp>
        <p:nvSpPr>
          <p:cNvPr id="222" name="Google Shape;222;p24"/>
          <p:cNvSpPr txBox="1">
            <a:spLocks noGrp="1"/>
          </p:cNvSpPr>
          <p:nvPr>
            <p:ph type="subTitle" idx="1"/>
          </p:nvPr>
        </p:nvSpPr>
        <p:spPr>
          <a:xfrm>
            <a:off x="2087250" y="1890338"/>
            <a:ext cx="4969500" cy="129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1200"/>
              </a:spcBef>
              <a:spcAft>
                <a:spcPts val="0"/>
              </a:spcAft>
              <a:buNone/>
              <a:defRPr sz="2400" b="1"/>
            </a:lvl2pPr>
            <a:lvl3pPr lvl="2" algn="ctr" rtl="0">
              <a:spcBef>
                <a:spcPts val="1200"/>
              </a:spcBef>
              <a:spcAft>
                <a:spcPts val="0"/>
              </a:spcAft>
              <a:buNone/>
              <a:defRPr sz="2400" b="1"/>
            </a:lvl3pPr>
            <a:lvl4pPr lvl="3" algn="ctr" rtl="0">
              <a:spcBef>
                <a:spcPts val="1200"/>
              </a:spcBef>
              <a:spcAft>
                <a:spcPts val="0"/>
              </a:spcAft>
              <a:buNone/>
              <a:defRPr sz="2400" b="1"/>
            </a:lvl4pPr>
            <a:lvl5pPr lvl="4" algn="ctr" rtl="0">
              <a:spcBef>
                <a:spcPts val="1200"/>
              </a:spcBef>
              <a:spcAft>
                <a:spcPts val="0"/>
              </a:spcAft>
              <a:buNone/>
              <a:defRPr sz="2400" b="1"/>
            </a:lvl5pPr>
            <a:lvl6pPr lvl="5" algn="ctr" rtl="0">
              <a:spcBef>
                <a:spcPts val="1200"/>
              </a:spcBef>
              <a:spcAft>
                <a:spcPts val="0"/>
              </a:spcAft>
              <a:buNone/>
              <a:defRPr sz="2400" b="1"/>
            </a:lvl6pPr>
            <a:lvl7pPr lvl="6" algn="ctr" rtl="0">
              <a:spcBef>
                <a:spcPts val="1200"/>
              </a:spcBef>
              <a:spcAft>
                <a:spcPts val="0"/>
              </a:spcAft>
              <a:buNone/>
              <a:defRPr sz="2400" b="1"/>
            </a:lvl7pPr>
            <a:lvl8pPr lvl="7" algn="ctr" rtl="0">
              <a:spcBef>
                <a:spcPts val="1200"/>
              </a:spcBef>
              <a:spcAft>
                <a:spcPts val="0"/>
              </a:spcAft>
              <a:buNone/>
              <a:defRPr sz="2400" b="1"/>
            </a:lvl8pPr>
            <a:lvl9pPr lvl="8" algn="ctr" rtl="0">
              <a:spcBef>
                <a:spcPts val="1200"/>
              </a:spcBef>
              <a:spcAft>
                <a:spcPts val="1200"/>
              </a:spcAft>
              <a:buNone/>
              <a:defRPr sz="2400" b="1"/>
            </a:lvl9pPr>
          </a:lstStyle>
          <a:p>
            <a:endParaRPr/>
          </a:p>
        </p:txBody>
      </p:sp>
      <p:grpSp>
        <p:nvGrpSpPr>
          <p:cNvPr id="223" name="Google Shape;223;p24"/>
          <p:cNvGrpSpPr/>
          <p:nvPr/>
        </p:nvGrpSpPr>
        <p:grpSpPr>
          <a:xfrm rot="10800000">
            <a:off x="5616663" y="1088700"/>
            <a:ext cx="3559050" cy="1211775"/>
            <a:chOff x="-365050" y="-837825"/>
            <a:chExt cx="3559050" cy="1211775"/>
          </a:xfrm>
        </p:grpSpPr>
        <p:cxnSp>
          <p:nvCxnSpPr>
            <p:cNvPr id="224" name="Google Shape;224;p2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225" name="Google Shape;225;p24"/>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226" name="Google Shape;226;p24"/>
          <p:cNvGrpSpPr/>
          <p:nvPr/>
        </p:nvGrpSpPr>
        <p:grpSpPr>
          <a:xfrm>
            <a:off x="-31712" y="3392325"/>
            <a:ext cx="3559050" cy="1211775"/>
            <a:chOff x="-365050" y="-837825"/>
            <a:chExt cx="3559050" cy="1211775"/>
          </a:xfrm>
        </p:grpSpPr>
        <p:cxnSp>
          <p:nvCxnSpPr>
            <p:cNvPr id="227" name="Google Shape;227;p2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228" name="Google Shape;228;p24"/>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9"/>
        <p:cNvGrpSpPr/>
        <p:nvPr/>
      </p:nvGrpSpPr>
      <p:grpSpPr>
        <a:xfrm>
          <a:off x="0" y="0"/>
          <a:ext cx="0" cy="0"/>
          <a:chOff x="0" y="0"/>
          <a:chExt cx="0" cy="0"/>
        </a:xfrm>
      </p:grpSpPr>
      <p:sp>
        <p:nvSpPr>
          <p:cNvPr id="240" name="Google Shape;240;p26"/>
          <p:cNvSpPr/>
          <p:nvPr/>
        </p:nvSpPr>
        <p:spPr>
          <a:xfrm>
            <a:off x="1712850" y="-2554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1712925" y="31103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txBox="1">
            <a:spLocks noGrp="1"/>
          </p:cNvSpPr>
          <p:nvPr>
            <p:ph type="title"/>
          </p:nvPr>
        </p:nvSpPr>
        <p:spPr>
          <a:xfrm>
            <a:off x="2362200" y="539575"/>
            <a:ext cx="4419600" cy="95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000"/>
            </a:lvl1pPr>
            <a:lvl2pPr lvl="1" algn="ctr" rtl="0">
              <a:spcBef>
                <a:spcPts val="0"/>
              </a:spcBef>
              <a:spcAft>
                <a:spcPts val="0"/>
              </a:spcAft>
              <a:buNone/>
              <a:defRPr sz="5000"/>
            </a:lvl2pPr>
            <a:lvl3pPr lvl="2" algn="ctr" rtl="0">
              <a:spcBef>
                <a:spcPts val="0"/>
              </a:spcBef>
              <a:spcAft>
                <a:spcPts val="0"/>
              </a:spcAft>
              <a:buNone/>
              <a:defRPr sz="5000"/>
            </a:lvl3pPr>
            <a:lvl4pPr lvl="3" algn="ctr" rtl="0">
              <a:spcBef>
                <a:spcPts val="0"/>
              </a:spcBef>
              <a:spcAft>
                <a:spcPts val="0"/>
              </a:spcAft>
              <a:buNone/>
              <a:defRPr sz="5000"/>
            </a:lvl4pPr>
            <a:lvl5pPr lvl="4" algn="ctr" rtl="0">
              <a:spcBef>
                <a:spcPts val="0"/>
              </a:spcBef>
              <a:spcAft>
                <a:spcPts val="0"/>
              </a:spcAft>
              <a:buNone/>
              <a:defRPr sz="5000"/>
            </a:lvl5pPr>
            <a:lvl6pPr lvl="5" algn="ctr" rtl="0">
              <a:spcBef>
                <a:spcPts val="0"/>
              </a:spcBef>
              <a:spcAft>
                <a:spcPts val="0"/>
              </a:spcAft>
              <a:buNone/>
              <a:defRPr sz="5000"/>
            </a:lvl6pPr>
            <a:lvl7pPr lvl="6" algn="ctr" rtl="0">
              <a:spcBef>
                <a:spcPts val="0"/>
              </a:spcBef>
              <a:spcAft>
                <a:spcPts val="0"/>
              </a:spcAft>
              <a:buNone/>
              <a:defRPr sz="5000"/>
            </a:lvl7pPr>
            <a:lvl8pPr lvl="7" algn="ctr" rtl="0">
              <a:spcBef>
                <a:spcPts val="0"/>
              </a:spcBef>
              <a:spcAft>
                <a:spcPts val="0"/>
              </a:spcAft>
              <a:buNone/>
              <a:defRPr sz="5000"/>
            </a:lvl8pPr>
            <a:lvl9pPr lvl="8" algn="ctr" rtl="0">
              <a:spcBef>
                <a:spcPts val="0"/>
              </a:spcBef>
              <a:spcAft>
                <a:spcPts val="0"/>
              </a:spcAft>
              <a:buNone/>
              <a:defRPr sz="5000"/>
            </a:lvl9pPr>
          </a:lstStyle>
          <a:p>
            <a:endParaRPr/>
          </a:p>
        </p:txBody>
      </p:sp>
      <p:sp>
        <p:nvSpPr>
          <p:cNvPr id="243" name="Google Shape;243;p26"/>
          <p:cNvSpPr txBox="1">
            <a:spLocks noGrp="1"/>
          </p:cNvSpPr>
          <p:nvPr>
            <p:ph type="subTitle" idx="1"/>
          </p:nvPr>
        </p:nvSpPr>
        <p:spPr>
          <a:xfrm>
            <a:off x="2362200" y="1381000"/>
            <a:ext cx="44196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a:latin typeface="Share Tech"/>
                <a:ea typeface="Share Tech"/>
                <a:cs typeface="Share Tech"/>
                <a:sym typeface="Share Tech"/>
              </a:defRPr>
            </a:lvl1pPr>
            <a:lvl2pPr lvl="1" algn="ctr" rtl="0">
              <a:spcBef>
                <a:spcPts val="1200"/>
              </a:spcBef>
              <a:spcAft>
                <a:spcPts val="0"/>
              </a:spcAft>
              <a:buNone/>
              <a:defRPr sz="1800" b="1">
                <a:latin typeface="Share Tech"/>
                <a:ea typeface="Share Tech"/>
                <a:cs typeface="Share Tech"/>
                <a:sym typeface="Share Tech"/>
              </a:defRPr>
            </a:lvl2pPr>
            <a:lvl3pPr lvl="2" algn="ctr" rtl="0">
              <a:spcBef>
                <a:spcPts val="1200"/>
              </a:spcBef>
              <a:spcAft>
                <a:spcPts val="0"/>
              </a:spcAft>
              <a:buNone/>
              <a:defRPr sz="1800" b="1">
                <a:latin typeface="Share Tech"/>
                <a:ea typeface="Share Tech"/>
                <a:cs typeface="Share Tech"/>
                <a:sym typeface="Share Tech"/>
              </a:defRPr>
            </a:lvl3pPr>
            <a:lvl4pPr lvl="3" algn="ctr" rtl="0">
              <a:spcBef>
                <a:spcPts val="1200"/>
              </a:spcBef>
              <a:spcAft>
                <a:spcPts val="0"/>
              </a:spcAft>
              <a:buNone/>
              <a:defRPr sz="1800" b="1">
                <a:latin typeface="Share Tech"/>
                <a:ea typeface="Share Tech"/>
                <a:cs typeface="Share Tech"/>
                <a:sym typeface="Share Tech"/>
              </a:defRPr>
            </a:lvl4pPr>
            <a:lvl5pPr lvl="4" algn="ctr" rtl="0">
              <a:spcBef>
                <a:spcPts val="1200"/>
              </a:spcBef>
              <a:spcAft>
                <a:spcPts val="0"/>
              </a:spcAft>
              <a:buNone/>
              <a:defRPr sz="1800" b="1">
                <a:latin typeface="Share Tech"/>
                <a:ea typeface="Share Tech"/>
                <a:cs typeface="Share Tech"/>
                <a:sym typeface="Share Tech"/>
              </a:defRPr>
            </a:lvl5pPr>
            <a:lvl6pPr lvl="5" algn="ctr" rtl="0">
              <a:spcBef>
                <a:spcPts val="1200"/>
              </a:spcBef>
              <a:spcAft>
                <a:spcPts val="0"/>
              </a:spcAft>
              <a:buNone/>
              <a:defRPr sz="1800" b="1">
                <a:latin typeface="Share Tech"/>
                <a:ea typeface="Share Tech"/>
                <a:cs typeface="Share Tech"/>
                <a:sym typeface="Share Tech"/>
              </a:defRPr>
            </a:lvl6pPr>
            <a:lvl7pPr lvl="6" algn="ctr" rtl="0">
              <a:spcBef>
                <a:spcPts val="1200"/>
              </a:spcBef>
              <a:spcAft>
                <a:spcPts val="0"/>
              </a:spcAft>
              <a:buNone/>
              <a:defRPr sz="1800" b="1">
                <a:latin typeface="Share Tech"/>
                <a:ea typeface="Share Tech"/>
                <a:cs typeface="Share Tech"/>
                <a:sym typeface="Share Tech"/>
              </a:defRPr>
            </a:lvl7pPr>
            <a:lvl8pPr lvl="7" algn="ctr" rtl="0">
              <a:spcBef>
                <a:spcPts val="1200"/>
              </a:spcBef>
              <a:spcAft>
                <a:spcPts val="0"/>
              </a:spcAft>
              <a:buNone/>
              <a:defRPr sz="1800" b="1">
                <a:latin typeface="Share Tech"/>
                <a:ea typeface="Share Tech"/>
                <a:cs typeface="Share Tech"/>
                <a:sym typeface="Share Tech"/>
              </a:defRPr>
            </a:lvl8pPr>
            <a:lvl9pPr lvl="8" algn="ctr" rtl="0">
              <a:spcBef>
                <a:spcPts val="1200"/>
              </a:spcBef>
              <a:spcAft>
                <a:spcPts val="1200"/>
              </a:spcAft>
              <a:buNone/>
              <a:defRPr sz="1800" b="1">
                <a:latin typeface="Share Tech"/>
                <a:ea typeface="Share Tech"/>
                <a:cs typeface="Share Tech"/>
                <a:sym typeface="Share Tech"/>
              </a:defRPr>
            </a:lvl9pPr>
          </a:lstStyle>
          <a:p>
            <a:endParaRPr/>
          </a:p>
        </p:txBody>
      </p:sp>
      <p:sp>
        <p:nvSpPr>
          <p:cNvPr id="244" name="Google Shape;244;p26"/>
          <p:cNvSpPr txBox="1">
            <a:spLocks noGrp="1"/>
          </p:cNvSpPr>
          <p:nvPr>
            <p:ph type="subTitle" idx="2"/>
          </p:nvPr>
        </p:nvSpPr>
        <p:spPr>
          <a:xfrm>
            <a:off x="2362200" y="1890975"/>
            <a:ext cx="44196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245" name="Google Shape;245;p26"/>
          <p:cNvSpPr txBox="1"/>
          <p:nvPr/>
        </p:nvSpPr>
        <p:spPr>
          <a:xfrm>
            <a:off x="713275" y="4234800"/>
            <a:ext cx="7717500" cy="3693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200">
                <a:solidFill>
                  <a:schemeClr val="lt1"/>
                </a:solidFill>
                <a:latin typeface="Abel"/>
                <a:ea typeface="Abel"/>
                <a:cs typeface="Abel"/>
                <a:sym typeface="Abel"/>
              </a:rPr>
              <a:t>CREDITS: This presentation template was created by </a:t>
            </a:r>
            <a:r>
              <a:rPr lang="en" sz="1200" b="1">
                <a:solidFill>
                  <a:schemeClr val="lt1"/>
                </a:solidFill>
                <a:uFill>
                  <a:noFill/>
                </a:uFill>
                <a:latin typeface="Abel"/>
                <a:ea typeface="Abel"/>
                <a:cs typeface="Abel"/>
                <a:sym typeface="Abel"/>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lt1"/>
                </a:solidFill>
                <a:latin typeface="Abel"/>
                <a:ea typeface="Abel"/>
                <a:cs typeface="Abel"/>
                <a:sym typeface="Abel"/>
              </a:rPr>
              <a:t>, including icons by </a:t>
            </a:r>
            <a:r>
              <a:rPr lang="en" sz="1200" b="1">
                <a:solidFill>
                  <a:schemeClr val="lt1"/>
                </a:solidFill>
                <a:uFill>
                  <a:noFill/>
                </a:uFill>
                <a:latin typeface="Abel"/>
                <a:ea typeface="Abel"/>
                <a:cs typeface="Abel"/>
                <a:sym typeface="Abe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lt1"/>
                </a:solidFill>
                <a:latin typeface="Abel"/>
                <a:ea typeface="Abel"/>
                <a:cs typeface="Abel"/>
                <a:sym typeface="Abel"/>
              </a:rPr>
              <a:t>, and infographics &amp; images by </a:t>
            </a:r>
            <a:r>
              <a:rPr lang="en" sz="1200" b="1">
                <a:solidFill>
                  <a:schemeClr val="lt1"/>
                </a:solidFill>
                <a:uFill>
                  <a:noFill/>
                </a:uFill>
                <a:latin typeface="Abel"/>
                <a:ea typeface="Abel"/>
                <a:cs typeface="Abel"/>
                <a:sym typeface="Abe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b="1">
                <a:solidFill>
                  <a:schemeClr val="lt1"/>
                </a:solidFill>
                <a:latin typeface="Abel"/>
                <a:ea typeface="Abel"/>
                <a:cs typeface="Abel"/>
                <a:sym typeface="Abel"/>
              </a:rPr>
              <a:t> </a:t>
            </a:r>
            <a:endParaRPr sz="1200" b="1">
              <a:solidFill>
                <a:schemeClr val="lt1"/>
              </a:solidFill>
              <a:latin typeface="Abel"/>
              <a:ea typeface="Abel"/>
              <a:cs typeface="Abel"/>
              <a:sym typeface="Abel"/>
            </a:endParaRPr>
          </a:p>
        </p:txBody>
      </p:sp>
      <p:grpSp>
        <p:nvGrpSpPr>
          <p:cNvPr id="246" name="Google Shape;246;p26"/>
          <p:cNvGrpSpPr/>
          <p:nvPr/>
        </p:nvGrpSpPr>
        <p:grpSpPr>
          <a:xfrm rot="-5400000" flipH="1">
            <a:off x="-815300" y="815300"/>
            <a:ext cx="2840775" cy="1210176"/>
            <a:chOff x="-363475" y="-836226"/>
            <a:chExt cx="2840775" cy="1210176"/>
          </a:xfrm>
        </p:grpSpPr>
        <p:cxnSp>
          <p:nvCxnSpPr>
            <p:cNvPr id="247" name="Google Shape;247;p26"/>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248" name="Google Shape;248;p26"/>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grpSp>
        <p:nvGrpSpPr>
          <p:cNvPr id="249" name="Google Shape;249;p26"/>
          <p:cNvGrpSpPr/>
          <p:nvPr/>
        </p:nvGrpSpPr>
        <p:grpSpPr>
          <a:xfrm rot="5400000">
            <a:off x="219775" y="3162675"/>
            <a:ext cx="987245" cy="256500"/>
            <a:chOff x="713275" y="4065425"/>
            <a:chExt cx="987245" cy="256500"/>
          </a:xfrm>
        </p:grpSpPr>
        <p:sp>
          <p:nvSpPr>
            <p:cNvPr id="250" name="Google Shape;250;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26"/>
          <p:cNvGrpSpPr/>
          <p:nvPr/>
        </p:nvGrpSpPr>
        <p:grpSpPr>
          <a:xfrm rot="5400000">
            <a:off x="7937100" y="888475"/>
            <a:ext cx="987245" cy="256500"/>
            <a:chOff x="713275" y="4065425"/>
            <a:chExt cx="987245" cy="256500"/>
          </a:xfrm>
        </p:grpSpPr>
        <p:sp>
          <p:nvSpPr>
            <p:cNvPr id="254" name="Google Shape;254;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57"/>
        <p:cNvGrpSpPr/>
        <p:nvPr/>
      </p:nvGrpSpPr>
      <p:grpSpPr>
        <a:xfrm>
          <a:off x="0" y="0"/>
          <a:ext cx="0" cy="0"/>
          <a:chOff x="0" y="0"/>
          <a:chExt cx="0" cy="0"/>
        </a:xfrm>
      </p:grpSpPr>
      <p:sp>
        <p:nvSpPr>
          <p:cNvPr id="258" name="Google Shape;258;p27"/>
          <p:cNvSpPr/>
          <p:nvPr/>
        </p:nvSpPr>
        <p:spPr>
          <a:xfrm>
            <a:off x="1712850" y="-36411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1542450" y="3501600"/>
            <a:ext cx="3161100" cy="3161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hasCustomPrompt="1"/>
          </p:nvPr>
        </p:nvSpPr>
        <p:spPr>
          <a:xfrm>
            <a:off x="1234935" y="1602638"/>
            <a:ext cx="1234500" cy="110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6" name="Google Shape;16;p3"/>
          <p:cNvSpPr txBox="1">
            <a:spLocks noGrp="1"/>
          </p:cNvSpPr>
          <p:nvPr>
            <p:ph type="subTitle" idx="1"/>
          </p:nvPr>
        </p:nvSpPr>
        <p:spPr>
          <a:xfrm>
            <a:off x="713401" y="3936588"/>
            <a:ext cx="2420100" cy="6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17" name="Google Shape;17;p3"/>
          <p:cNvSpPr txBox="1">
            <a:spLocks noGrp="1"/>
          </p:cNvSpPr>
          <p:nvPr>
            <p:ph type="title" idx="2"/>
          </p:nvPr>
        </p:nvSpPr>
        <p:spPr>
          <a:xfrm>
            <a:off x="713400" y="2848038"/>
            <a:ext cx="4492200" cy="800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8" name="Google Shape;18;p3"/>
          <p:cNvGrpSpPr/>
          <p:nvPr/>
        </p:nvGrpSpPr>
        <p:grpSpPr>
          <a:xfrm>
            <a:off x="476375" y="464863"/>
            <a:ext cx="987245" cy="256500"/>
            <a:chOff x="713275" y="4065425"/>
            <a:chExt cx="987245" cy="256500"/>
          </a:xfrm>
        </p:grpSpPr>
        <p:sp>
          <p:nvSpPr>
            <p:cNvPr id="19" name="Google Shape;19;p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59"/>
        <p:cNvGrpSpPr/>
        <p:nvPr/>
      </p:nvGrpSpPr>
      <p:grpSpPr>
        <a:xfrm>
          <a:off x="0" y="0"/>
          <a:ext cx="0" cy="0"/>
          <a:chOff x="0" y="0"/>
          <a:chExt cx="0" cy="0"/>
        </a:xfrm>
      </p:grpSpPr>
      <p:sp>
        <p:nvSpPr>
          <p:cNvPr id="260" name="Google Shape;260;p28"/>
          <p:cNvSpPr/>
          <p:nvPr/>
        </p:nvSpPr>
        <p:spPr>
          <a:xfrm>
            <a:off x="5445675" y="16561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2345775" y="-2363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8"/>
          <p:cNvGrpSpPr/>
          <p:nvPr/>
        </p:nvGrpSpPr>
        <p:grpSpPr>
          <a:xfrm rot="10800000" flipH="1">
            <a:off x="-28950" y="4604104"/>
            <a:ext cx="6791775" cy="567596"/>
            <a:chOff x="279125" y="-193646"/>
            <a:chExt cx="6791775" cy="567596"/>
          </a:xfrm>
        </p:grpSpPr>
        <p:cxnSp>
          <p:nvCxnSpPr>
            <p:cNvPr id="263" name="Google Shape;263;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4" name="Google Shape;264;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5" name="Google Shape;265;p28"/>
          <p:cNvGrpSpPr/>
          <p:nvPr/>
        </p:nvGrpSpPr>
        <p:grpSpPr>
          <a:xfrm flipH="1">
            <a:off x="2361825" y="-14671"/>
            <a:ext cx="6791775" cy="567596"/>
            <a:chOff x="279125" y="-193646"/>
            <a:chExt cx="6791775" cy="567596"/>
          </a:xfrm>
        </p:grpSpPr>
        <p:cxnSp>
          <p:nvCxnSpPr>
            <p:cNvPr id="266" name="Google Shape;266;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7" name="Google Shape;267;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8" name="Google Shape;268;p28"/>
          <p:cNvGrpSpPr/>
          <p:nvPr/>
        </p:nvGrpSpPr>
        <p:grpSpPr>
          <a:xfrm rot="5400000">
            <a:off x="8131265" y="1121612"/>
            <a:ext cx="987245" cy="256500"/>
            <a:chOff x="713275" y="4065425"/>
            <a:chExt cx="987245" cy="256500"/>
          </a:xfrm>
        </p:grpSpPr>
        <p:sp>
          <p:nvSpPr>
            <p:cNvPr id="269" name="Google Shape;269;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rot="5400000">
            <a:off x="25490" y="3765388"/>
            <a:ext cx="987245" cy="256500"/>
            <a:chOff x="713275" y="4065425"/>
            <a:chExt cx="987245" cy="256500"/>
          </a:xfrm>
        </p:grpSpPr>
        <p:sp>
          <p:nvSpPr>
            <p:cNvPr id="273" name="Google Shape;273;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a:off x="-986975" y="-1377662"/>
            <a:ext cx="2964900" cy="29649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13400" y="1152475"/>
            <a:ext cx="77172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3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6" name="Google Shape;26;p4"/>
          <p:cNvGrpSpPr/>
          <p:nvPr/>
        </p:nvGrpSpPr>
        <p:grpSpPr>
          <a:xfrm>
            <a:off x="-72925" y="-72687"/>
            <a:ext cx="2689025" cy="354925"/>
            <a:chOff x="491775" y="19025"/>
            <a:chExt cx="2689025" cy="354925"/>
          </a:xfrm>
        </p:grpSpPr>
        <p:cxnSp>
          <p:nvCxnSpPr>
            <p:cNvPr id="27" name="Google Shape;27;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8" name="Google Shape;28;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9" name="Google Shape;29;p4"/>
          <p:cNvGrpSpPr/>
          <p:nvPr/>
        </p:nvGrpSpPr>
        <p:grpSpPr>
          <a:xfrm rot="10800000">
            <a:off x="6527900" y="4861263"/>
            <a:ext cx="2689025" cy="354925"/>
            <a:chOff x="491775" y="19025"/>
            <a:chExt cx="2689025" cy="354925"/>
          </a:xfrm>
        </p:grpSpPr>
        <p:cxnSp>
          <p:nvCxnSpPr>
            <p:cNvPr id="30" name="Google Shape;30;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a:off x="-1516225" y="-1404550"/>
            <a:ext cx="3068700" cy="30687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5951800" y="21224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5"/>
          <p:cNvSpPr txBox="1">
            <a:spLocks noGrp="1"/>
          </p:cNvSpPr>
          <p:nvPr>
            <p:ph type="subTitle" idx="1"/>
          </p:nvPr>
        </p:nvSpPr>
        <p:spPr>
          <a:xfrm>
            <a:off x="2077786" y="3576700"/>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37" name="Google Shape;37;p5"/>
          <p:cNvSpPr txBox="1">
            <a:spLocks noGrp="1"/>
          </p:cNvSpPr>
          <p:nvPr>
            <p:ph type="subTitle" idx="2"/>
          </p:nvPr>
        </p:nvSpPr>
        <p:spPr>
          <a:xfrm>
            <a:off x="2077800" y="3927000"/>
            <a:ext cx="2265000" cy="67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8" name="Google Shape;38;p5"/>
          <p:cNvSpPr txBox="1">
            <a:spLocks noGrp="1"/>
          </p:cNvSpPr>
          <p:nvPr>
            <p:ph type="subTitle" idx="3"/>
          </p:nvPr>
        </p:nvSpPr>
        <p:spPr>
          <a:xfrm>
            <a:off x="4801224" y="3576700"/>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39" name="Google Shape;39;p5"/>
          <p:cNvSpPr txBox="1">
            <a:spLocks noGrp="1"/>
          </p:cNvSpPr>
          <p:nvPr>
            <p:ph type="subTitle" idx="4"/>
          </p:nvPr>
        </p:nvSpPr>
        <p:spPr>
          <a:xfrm>
            <a:off x="4801232" y="3927000"/>
            <a:ext cx="2265000" cy="67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2255875" y="-28510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6728725" y="273305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 name="Google Shape;44;p6"/>
          <p:cNvGrpSpPr/>
          <p:nvPr/>
        </p:nvGrpSpPr>
        <p:grpSpPr>
          <a:xfrm>
            <a:off x="-14106" y="4439744"/>
            <a:ext cx="2913450" cy="579363"/>
            <a:chOff x="267350" y="-205412"/>
            <a:chExt cx="2913450" cy="579363"/>
          </a:xfrm>
        </p:grpSpPr>
        <p:cxnSp>
          <p:nvCxnSpPr>
            <p:cNvPr id="45" name="Google Shape;45;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6" name="Google Shape;46;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47" name="Google Shape;47;p6"/>
          <p:cNvGrpSpPr/>
          <p:nvPr/>
        </p:nvGrpSpPr>
        <p:grpSpPr>
          <a:xfrm rot="10800000">
            <a:off x="6244656" y="124394"/>
            <a:ext cx="2913450" cy="579363"/>
            <a:chOff x="267350" y="-205412"/>
            <a:chExt cx="2913450" cy="579363"/>
          </a:xfrm>
        </p:grpSpPr>
        <p:cxnSp>
          <p:nvCxnSpPr>
            <p:cNvPr id="48" name="Google Shape;48;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9" name="Google Shape;49;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p:nvPr/>
        </p:nvSpPr>
        <p:spPr>
          <a:xfrm>
            <a:off x="2153675" y="16979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1208625" y="-1334437"/>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subTitle" idx="1"/>
          </p:nvPr>
        </p:nvSpPr>
        <p:spPr>
          <a:xfrm>
            <a:off x="713400" y="1161450"/>
            <a:ext cx="3541200" cy="141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2" name="Google Shape;62;p9"/>
          <p:cNvSpPr txBox="1">
            <a:spLocks noGrp="1"/>
          </p:cNvSpPr>
          <p:nvPr>
            <p:ph type="subTitle" idx="2"/>
          </p:nvPr>
        </p:nvSpPr>
        <p:spPr>
          <a:xfrm>
            <a:off x="1815525" y="3248450"/>
            <a:ext cx="36456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2100"/>
              <a:buNone/>
              <a:defRPr sz="1600">
                <a:solidFill>
                  <a:schemeClr val="dk2"/>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63" name="Google Shape;63;p9"/>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012125" y="397400"/>
            <a:ext cx="2811000" cy="923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100000">
              <a:schemeClr val="dk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713400" y="1152475"/>
            <a:ext cx="77172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8" r:id="rId9"/>
    <p:sldLayoutId id="2147483659" r:id="rId10"/>
    <p:sldLayoutId id="2147483661" r:id="rId11"/>
    <p:sldLayoutId id="2147483664" r:id="rId12"/>
    <p:sldLayoutId id="2147483665" r:id="rId13"/>
    <p:sldLayoutId id="2147483666" r:id="rId14"/>
    <p:sldLayoutId id="2147483667" r:id="rId15"/>
    <p:sldLayoutId id="2147483668" r:id="rId16"/>
    <p:sldLayoutId id="2147483670" r:id="rId17"/>
    <p:sldLayoutId id="2147483672" r:id="rId18"/>
    <p:sldLayoutId id="2147483673" r:id="rId19"/>
    <p:sldLayoutId id="214748367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4.jp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dk2"/>
            </a:gs>
          </a:gsLst>
          <a:lin ang="2700006" scaled="0"/>
        </a:gradFill>
        <a:effectLst/>
      </p:bgPr>
    </p:bg>
    <p:spTree>
      <p:nvGrpSpPr>
        <p:cNvPr id="1" name="Shape 283"/>
        <p:cNvGrpSpPr/>
        <p:nvPr/>
      </p:nvGrpSpPr>
      <p:grpSpPr>
        <a:xfrm>
          <a:off x="0" y="0"/>
          <a:ext cx="0" cy="0"/>
          <a:chOff x="0" y="0"/>
          <a:chExt cx="0" cy="0"/>
        </a:xfrm>
      </p:grpSpPr>
      <p:pic>
        <p:nvPicPr>
          <p:cNvPr id="284" name="Google Shape;284;p31"/>
          <p:cNvPicPr preferRelativeResize="0"/>
          <p:nvPr/>
        </p:nvPicPr>
        <p:blipFill>
          <a:blip r:embed="rId3">
            <a:alphaModFix/>
          </a:blip>
          <a:stretch>
            <a:fillRect/>
          </a:stretch>
        </p:blipFill>
        <p:spPr>
          <a:xfrm>
            <a:off x="3231475" y="1085150"/>
            <a:ext cx="5912400" cy="4064700"/>
          </a:xfrm>
          <a:prstGeom prst="snip2DiagRect">
            <a:avLst>
              <a:gd name="adj1" fmla="val 0"/>
              <a:gd name="adj2" fmla="val 16667"/>
            </a:avLst>
          </a:prstGeom>
          <a:noFill/>
          <a:ln>
            <a:noFill/>
          </a:ln>
        </p:spPr>
      </p:pic>
      <p:sp>
        <p:nvSpPr>
          <p:cNvPr id="285" name="Google Shape;285;p31"/>
          <p:cNvSpPr/>
          <p:nvPr/>
        </p:nvSpPr>
        <p:spPr>
          <a:xfrm>
            <a:off x="332275" y="319250"/>
            <a:ext cx="5121600" cy="27045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748375" y="2337925"/>
            <a:ext cx="4416900" cy="461700"/>
          </a:xfrm>
          <a:prstGeom prst="snip2DiagRect">
            <a:avLst>
              <a:gd name="adj1" fmla="val 0"/>
              <a:gd name="adj2" fmla="val 414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txBox="1">
            <a:spLocks noGrp="1"/>
          </p:cNvSpPr>
          <p:nvPr>
            <p:ph type="ctrTitle"/>
          </p:nvPr>
        </p:nvSpPr>
        <p:spPr>
          <a:xfrm>
            <a:off x="734350" y="196350"/>
            <a:ext cx="4959600" cy="2009700"/>
          </a:xfrm>
          <a:prstGeom prst="rect">
            <a:avLst/>
          </a:prstGeom>
        </p:spPr>
        <p:txBody>
          <a:bodyPr spcFirstLastPara="1" wrap="square" lIns="91425" tIns="91425" rIns="91425" bIns="91425" anchor="b" anchorCtr="0">
            <a:noAutofit/>
          </a:bodyPr>
          <a:lstStyle/>
          <a:p>
            <a:pPr lvl="0"/>
            <a:r>
              <a:rPr lang="en-US" sz="4000" dirty="0">
                <a:solidFill>
                  <a:srgbClr val="FFFFFF"/>
                </a:solidFill>
                <a:latin typeface="Sora"/>
                <a:cs typeface="Sora"/>
                <a:sym typeface="Sora"/>
              </a:rPr>
              <a:t>Behind the </a:t>
            </a:r>
            <a:r>
              <a:rPr lang="en-US" sz="4000" dirty="0" smtClean="0">
                <a:solidFill>
                  <a:srgbClr val="FFFFFF"/>
                </a:solidFill>
                <a:latin typeface="Sora"/>
                <a:cs typeface="Sora"/>
                <a:sym typeface="Sora"/>
              </a:rPr>
              <a:t>Wheel</a:t>
            </a:r>
            <a:br>
              <a:rPr lang="en-US" sz="4000" dirty="0" smtClean="0">
                <a:solidFill>
                  <a:srgbClr val="FFFFFF"/>
                </a:solidFill>
                <a:latin typeface="Sora"/>
                <a:cs typeface="Sora"/>
                <a:sym typeface="Sora"/>
              </a:rPr>
            </a:br>
            <a:r>
              <a:rPr lang="en-US" sz="4000" dirty="0" smtClean="0">
                <a:solidFill>
                  <a:srgbClr val="FFFFFF"/>
                </a:solidFill>
                <a:latin typeface="Sora"/>
                <a:cs typeface="Sora"/>
                <a:sym typeface="Sora"/>
              </a:rPr>
              <a:t> </a:t>
            </a:r>
            <a:r>
              <a:rPr lang="en-US" sz="4000" dirty="0">
                <a:solidFill>
                  <a:srgbClr val="FFFFFF"/>
                </a:solidFill>
                <a:latin typeface="Sora"/>
                <a:cs typeface="Sora"/>
                <a:sym typeface="Sora"/>
              </a:rPr>
              <a:t>A Data Story of Rideshare Fares</a:t>
            </a:r>
            <a:endParaRPr dirty="0"/>
          </a:p>
        </p:txBody>
      </p:sp>
      <p:sp>
        <p:nvSpPr>
          <p:cNvPr id="288" name="Google Shape;288;p31"/>
          <p:cNvSpPr txBox="1">
            <a:spLocks noGrp="1"/>
          </p:cNvSpPr>
          <p:nvPr>
            <p:ph type="subTitle" idx="1"/>
          </p:nvPr>
        </p:nvSpPr>
        <p:spPr>
          <a:xfrm>
            <a:off x="1030675" y="2337913"/>
            <a:ext cx="4134600" cy="461635"/>
          </a:xfrm>
          <a:prstGeom prst="rect">
            <a:avLst/>
          </a:prstGeom>
        </p:spPr>
        <p:txBody>
          <a:bodyPr spcFirstLastPara="1" wrap="square" lIns="91425" tIns="91425" rIns="91425" bIns="91425" anchor="t" anchorCtr="0">
            <a:spAutoFit/>
          </a:bodyPr>
          <a:lstStyle/>
          <a:p>
            <a:pPr marL="0" lvl="0" indent="0"/>
            <a:r>
              <a:rPr lang="en-US" dirty="0"/>
              <a:t>Fasten Your Seatbelts for Data Exploration</a:t>
            </a:r>
          </a:p>
        </p:txBody>
      </p:sp>
      <p:grpSp>
        <p:nvGrpSpPr>
          <p:cNvPr id="289" name="Google Shape;289;p31"/>
          <p:cNvGrpSpPr/>
          <p:nvPr/>
        </p:nvGrpSpPr>
        <p:grpSpPr>
          <a:xfrm>
            <a:off x="713275" y="3343925"/>
            <a:ext cx="987245" cy="256500"/>
            <a:chOff x="713275" y="4065425"/>
            <a:chExt cx="987245" cy="256500"/>
          </a:xfrm>
        </p:grpSpPr>
        <p:sp>
          <p:nvSpPr>
            <p:cNvPr id="290" name="Google Shape;290;p31"/>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31"/>
          <p:cNvGrpSpPr/>
          <p:nvPr/>
        </p:nvGrpSpPr>
        <p:grpSpPr>
          <a:xfrm flipH="1">
            <a:off x="5249200" y="3311600"/>
            <a:ext cx="3971000" cy="1636900"/>
            <a:chOff x="-790200" y="-1262950"/>
            <a:chExt cx="3971000" cy="1636900"/>
          </a:xfrm>
        </p:grpSpPr>
        <p:cxnSp>
          <p:nvCxnSpPr>
            <p:cNvPr id="294" name="Google Shape;294;p31"/>
            <p:cNvCxnSpPr/>
            <p:nvPr/>
          </p:nvCxnSpPr>
          <p:spPr>
            <a:xfrm>
              <a:off x="-790200" y="-1262950"/>
              <a:ext cx="1633200" cy="1633200"/>
            </a:xfrm>
            <a:prstGeom prst="straightConnector1">
              <a:avLst/>
            </a:prstGeom>
            <a:noFill/>
            <a:ln w="9525" cap="flat" cmpd="sng">
              <a:solidFill>
                <a:schemeClr val="accent2"/>
              </a:solidFill>
              <a:prstDash val="solid"/>
              <a:round/>
              <a:headEnd type="none" w="med" len="med"/>
              <a:tailEnd type="none" w="med" len="med"/>
            </a:ln>
          </p:spPr>
        </p:cxnSp>
        <p:cxnSp>
          <p:nvCxnSpPr>
            <p:cNvPr id="295" name="Google Shape;295;p31"/>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96" name="Google Shape;296;p31"/>
          <p:cNvGrpSpPr/>
          <p:nvPr/>
        </p:nvGrpSpPr>
        <p:grpSpPr>
          <a:xfrm>
            <a:off x="5205411" y="-75307"/>
            <a:ext cx="1728661" cy="837300"/>
            <a:chOff x="5205411" y="-75307"/>
            <a:chExt cx="1728661" cy="837300"/>
          </a:xfrm>
        </p:grpSpPr>
        <p:cxnSp>
          <p:nvCxnSpPr>
            <p:cNvPr id="297" name="Google Shape;297;p3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298" name="Google Shape;298;p3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299" name="Google Shape;299;p3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nvGrpSpPr>
          <p:cNvPr id="300" name="Google Shape;300;p31"/>
          <p:cNvGrpSpPr/>
          <p:nvPr/>
        </p:nvGrpSpPr>
        <p:grpSpPr>
          <a:xfrm rot="10800000">
            <a:off x="1821299" y="4404518"/>
            <a:ext cx="1728661" cy="837300"/>
            <a:chOff x="5205411" y="-75307"/>
            <a:chExt cx="1728661" cy="837300"/>
          </a:xfrm>
        </p:grpSpPr>
        <p:cxnSp>
          <p:nvCxnSpPr>
            <p:cNvPr id="301" name="Google Shape;301;p3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02" name="Google Shape;302;p3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03" name="Google Shape;303;p3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8"/>
          <p:cNvSpPr/>
          <p:nvPr/>
        </p:nvSpPr>
        <p:spPr>
          <a:xfrm>
            <a:off x="1206985" y="4051125"/>
            <a:ext cx="5297724" cy="461700"/>
          </a:xfrm>
          <a:prstGeom prst="snip2DiagRect">
            <a:avLst>
              <a:gd name="adj1" fmla="val 0"/>
              <a:gd name="adj2" fmla="val 414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txBox="1">
            <a:spLocks noGrp="1"/>
          </p:cNvSpPr>
          <p:nvPr>
            <p:ph type="title"/>
          </p:nvPr>
        </p:nvSpPr>
        <p:spPr>
          <a:xfrm>
            <a:off x="1177636" y="4051125"/>
            <a:ext cx="5327073" cy="461700"/>
          </a:xfrm>
          <a:prstGeom prst="rect">
            <a:avLst/>
          </a:prstGeom>
        </p:spPr>
        <p:txBody>
          <a:bodyPr spcFirstLastPara="1" wrap="square" lIns="91425" tIns="91425" rIns="91425" bIns="91425" anchor="ctr" anchorCtr="0">
            <a:noAutofit/>
          </a:bodyPr>
          <a:lstStyle/>
          <a:p>
            <a:pPr lvl="0"/>
            <a:r>
              <a:rPr lang="en" dirty="0"/>
              <a:t>— </a:t>
            </a:r>
            <a:r>
              <a:rPr lang="en-US" dirty="0"/>
              <a:t>Here are some statistical findings regarding our data.</a:t>
            </a:r>
          </a:p>
        </p:txBody>
      </p:sp>
      <p:grpSp>
        <p:nvGrpSpPr>
          <p:cNvPr id="476" name="Google Shape;476;p38"/>
          <p:cNvGrpSpPr/>
          <p:nvPr/>
        </p:nvGrpSpPr>
        <p:grpSpPr>
          <a:xfrm>
            <a:off x="219740" y="75293"/>
            <a:ext cx="987245" cy="256500"/>
            <a:chOff x="713275" y="4065425"/>
            <a:chExt cx="987245" cy="256500"/>
          </a:xfrm>
        </p:grpSpPr>
        <p:sp>
          <p:nvSpPr>
            <p:cNvPr id="477" name="Google Shape;477;p3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8"/>
          <p:cNvGrpSpPr/>
          <p:nvPr/>
        </p:nvGrpSpPr>
        <p:grpSpPr>
          <a:xfrm>
            <a:off x="6794015" y="4153725"/>
            <a:ext cx="987245" cy="256500"/>
            <a:chOff x="713275" y="4065425"/>
            <a:chExt cx="987245" cy="256500"/>
          </a:xfrm>
        </p:grpSpPr>
        <p:sp>
          <p:nvSpPr>
            <p:cNvPr id="481" name="Google Shape;481;p3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1" y="1302327"/>
            <a:ext cx="9088582" cy="24176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55090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58"/>
          <p:cNvSpPr txBox="1">
            <a:spLocks noGrp="1"/>
          </p:cNvSpPr>
          <p:nvPr>
            <p:ph type="title"/>
          </p:nvPr>
        </p:nvSpPr>
        <p:spPr>
          <a:xfrm>
            <a:off x="710957" y="257117"/>
            <a:ext cx="7717200" cy="572700"/>
          </a:xfrm>
          <a:prstGeom prst="rect">
            <a:avLst/>
          </a:prstGeom>
        </p:spPr>
        <p:txBody>
          <a:bodyPr spcFirstLastPara="1" wrap="square" lIns="91425" tIns="91425" rIns="91425" bIns="91425" anchor="t" anchorCtr="0">
            <a:noAutofit/>
          </a:bodyPr>
          <a:lstStyle/>
          <a:p>
            <a:pPr lvl="0"/>
            <a:r>
              <a:rPr lang="en" dirty="0"/>
              <a:t>Features of our dataset </a:t>
            </a:r>
            <a:endParaRPr dirty="0"/>
          </a:p>
        </p:txBody>
      </p:sp>
      <p:sp>
        <p:nvSpPr>
          <p:cNvPr id="4" name="Google Shape;404;p36"/>
          <p:cNvSpPr/>
          <p:nvPr/>
        </p:nvSpPr>
        <p:spPr>
          <a:xfrm>
            <a:off x="630382" y="773835"/>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8;p36"/>
          <p:cNvSpPr/>
          <p:nvPr/>
        </p:nvSpPr>
        <p:spPr>
          <a:xfrm>
            <a:off x="853593" y="885528"/>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18;p36"/>
          <p:cNvSpPr txBox="1">
            <a:spLocks/>
          </p:cNvSpPr>
          <p:nvPr/>
        </p:nvSpPr>
        <p:spPr>
          <a:xfrm>
            <a:off x="778306" y="891548"/>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01</a:t>
            </a:r>
            <a:endParaRPr lang="en" dirty="0"/>
          </a:p>
        </p:txBody>
      </p:sp>
      <p:sp>
        <p:nvSpPr>
          <p:cNvPr id="7" name="Google Shape;408;p36"/>
          <p:cNvSpPr/>
          <p:nvPr/>
        </p:nvSpPr>
        <p:spPr>
          <a:xfrm>
            <a:off x="853592" y="1745140"/>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4;p36"/>
          <p:cNvSpPr/>
          <p:nvPr/>
        </p:nvSpPr>
        <p:spPr>
          <a:xfrm>
            <a:off x="630382" y="1617477"/>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4;p36"/>
          <p:cNvSpPr/>
          <p:nvPr/>
        </p:nvSpPr>
        <p:spPr>
          <a:xfrm>
            <a:off x="630381" y="2461119"/>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p36"/>
          <p:cNvSpPr/>
          <p:nvPr/>
        </p:nvSpPr>
        <p:spPr>
          <a:xfrm>
            <a:off x="2902953" y="816075"/>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4;p36"/>
          <p:cNvSpPr/>
          <p:nvPr/>
        </p:nvSpPr>
        <p:spPr>
          <a:xfrm>
            <a:off x="619988" y="4148403"/>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4;p36"/>
          <p:cNvSpPr/>
          <p:nvPr/>
        </p:nvSpPr>
        <p:spPr>
          <a:xfrm>
            <a:off x="630381" y="3304761"/>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8;p36"/>
          <p:cNvSpPr/>
          <p:nvPr/>
        </p:nvSpPr>
        <p:spPr>
          <a:xfrm>
            <a:off x="841902" y="4276066"/>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8;p36"/>
          <p:cNvSpPr/>
          <p:nvPr/>
        </p:nvSpPr>
        <p:spPr>
          <a:xfrm>
            <a:off x="840363" y="3432424"/>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8;p36"/>
          <p:cNvSpPr/>
          <p:nvPr/>
        </p:nvSpPr>
        <p:spPr>
          <a:xfrm>
            <a:off x="853592" y="2612988"/>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8;p36"/>
          <p:cNvSpPr txBox="1">
            <a:spLocks/>
          </p:cNvSpPr>
          <p:nvPr/>
        </p:nvSpPr>
        <p:spPr>
          <a:xfrm>
            <a:off x="778305" y="1745140"/>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02</a:t>
            </a:r>
            <a:endParaRPr lang="en" dirty="0"/>
          </a:p>
        </p:txBody>
      </p:sp>
      <p:sp>
        <p:nvSpPr>
          <p:cNvPr id="19" name="Google Shape;418;p36"/>
          <p:cNvSpPr txBox="1">
            <a:spLocks/>
          </p:cNvSpPr>
          <p:nvPr/>
        </p:nvSpPr>
        <p:spPr>
          <a:xfrm>
            <a:off x="765076" y="3451659"/>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04</a:t>
            </a:r>
            <a:endParaRPr lang="en" dirty="0"/>
          </a:p>
        </p:txBody>
      </p:sp>
      <p:sp>
        <p:nvSpPr>
          <p:cNvPr id="20" name="Google Shape;418;p36"/>
          <p:cNvSpPr txBox="1">
            <a:spLocks/>
          </p:cNvSpPr>
          <p:nvPr/>
        </p:nvSpPr>
        <p:spPr>
          <a:xfrm>
            <a:off x="798691" y="2636989"/>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03</a:t>
            </a:r>
            <a:endParaRPr lang="en" dirty="0"/>
          </a:p>
        </p:txBody>
      </p:sp>
      <p:sp>
        <p:nvSpPr>
          <p:cNvPr id="22" name="Google Shape;418;p36"/>
          <p:cNvSpPr txBox="1">
            <a:spLocks/>
          </p:cNvSpPr>
          <p:nvPr/>
        </p:nvSpPr>
        <p:spPr>
          <a:xfrm>
            <a:off x="765076" y="4308480"/>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05</a:t>
            </a:r>
            <a:endParaRPr lang="en" dirty="0"/>
          </a:p>
        </p:txBody>
      </p:sp>
      <p:sp>
        <p:nvSpPr>
          <p:cNvPr id="23" name="Rectangle 22"/>
          <p:cNvSpPr/>
          <p:nvPr/>
        </p:nvSpPr>
        <p:spPr>
          <a:xfrm>
            <a:off x="1503447" y="943112"/>
            <a:ext cx="835485"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User Id</a:t>
            </a:r>
            <a:endParaRPr lang="en-US" sz="1800" b="1" dirty="0">
              <a:solidFill>
                <a:srgbClr val="FFFFFF"/>
              </a:solidFill>
              <a:latin typeface="Share Tech"/>
              <a:sym typeface="Share Tech"/>
            </a:endParaRPr>
          </a:p>
        </p:txBody>
      </p:sp>
      <p:sp>
        <p:nvSpPr>
          <p:cNvPr id="25" name="Rectangle 24"/>
          <p:cNvSpPr/>
          <p:nvPr/>
        </p:nvSpPr>
        <p:spPr>
          <a:xfrm>
            <a:off x="1503447" y="4366064"/>
            <a:ext cx="909223"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Weather</a:t>
            </a:r>
            <a:endParaRPr lang="en-US" sz="1800" b="1" dirty="0">
              <a:solidFill>
                <a:srgbClr val="FFFFFF"/>
              </a:solidFill>
              <a:latin typeface="Share Tech"/>
              <a:sym typeface="Share Tech"/>
            </a:endParaRPr>
          </a:p>
        </p:txBody>
      </p:sp>
      <p:sp>
        <p:nvSpPr>
          <p:cNvPr id="26" name="Rectangle 25"/>
          <p:cNvSpPr/>
          <p:nvPr/>
        </p:nvSpPr>
        <p:spPr>
          <a:xfrm>
            <a:off x="1469832" y="2625174"/>
            <a:ext cx="1301959"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Driver Name</a:t>
            </a:r>
            <a:endParaRPr lang="en-US" sz="1800" b="1" dirty="0">
              <a:solidFill>
                <a:srgbClr val="FFFFFF"/>
              </a:solidFill>
              <a:latin typeface="Share Tech"/>
              <a:sym typeface="Share Tech"/>
            </a:endParaRPr>
          </a:p>
        </p:txBody>
      </p:sp>
      <p:sp>
        <p:nvSpPr>
          <p:cNvPr id="27" name="Rectangle 26"/>
          <p:cNvSpPr/>
          <p:nvPr/>
        </p:nvSpPr>
        <p:spPr>
          <a:xfrm>
            <a:off x="1483061" y="1758232"/>
            <a:ext cx="1156086"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User Name</a:t>
            </a:r>
            <a:endParaRPr lang="en-US" sz="1800" b="1" dirty="0">
              <a:solidFill>
                <a:srgbClr val="FFFFFF"/>
              </a:solidFill>
              <a:latin typeface="Share Tech"/>
              <a:sym typeface="Share Tech"/>
            </a:endParaRPr>
          </a:p>
        </p:txBody>
      </p:sp>
      <p:sp>
        <p:nvSpPr>
          <p:cNvPr id="30" name="Google Shape;404;p36"/>
          <p:cNvSpPr/>
          <p:nvPr/>
        </p:nvSpPr>
        <p:spPr>
          <a:xfrm>
            <a:off x="2906554" y="1660999"/>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6"/>
          <p:cNvSpPr/>
          <p:nvPr/>
        </p:nvSpPr>
        <p:spPr>
          <a:xfrm>
            <a:off x="2910363" y="2505923"/>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4;p36"/>
          <p:cNvSpPr/>
          <p:nvPr/>
        </p:nvSpPr>
        <p:spPr>
          <a:xfrm>
            <a:off x="2902953" y="4223255"/>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4;p36"/>
          <p:cNvSpPr/>
          <p:nvPr/>
        </p:nvSpPr>
        <p:spPr>
          <a:xfrm>
            <a:off x="2910362" y="3364589"/>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4;p36"/>
          <p:cNvSpPr/>
          <p:nvPr/>
        </p:nvSpPr>
        <p:spPr>
          <a:xfrm>
            <a:off x="5902952" y="854237"/>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p:cNvSpPr/>
          <p:nvPr/>
        </p:nvSpPr>
        <p:spPr>
          <a:xfrm>
            <a:off x="1483061" y="3485211"/>
            <a:ext cx="1382110"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Car Condition</a:t>
            </a:r>
            <a:endParaRPr lang="en-US" sz="1800" b="1" dirty="0">
              <a:solidFill>
                <a:srgbClr val="FFFFFF"/>
              </a:solidFill>
              <a:latin typeface="Share Tech"/>
              <a:sym typeface="Share Tech"/>
            </a:endParaRPr>
          </a:p>
        </p:txBody>
      </p:sp>
      <p:sp>
        <p:nvSpPr>
          <p:cNvPr id="35" name="Rectangle 34"/>
          <p:cNvSpPr/>
          <p:nvPr/>
        </p:nvSpPr>
        <p:spPr>
          <a:xfrm>
            <a:off x="3905549" y="2670572"/>
            <a:ext cx="1316386"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Pick up Date</a:t>
            </a:r>
            <a:endParaRPr lang="en-US" sz="1800" b="1" dirty="0">
              <a:solidFill>
                <a:srgbClr val="FFFFFF"/>
              </a:solidFill>
              <a:latin typeface="Share Tech"/>
              <a:sym typeface="Share Tech"/>
            </a:endParaRPr>
          </a:p>
        </p:txBody>
      </p:sp>
      <p:sp>
        <p:nvSpPr>
          <p:cNvPr id="38" name="Rectangle 37"/>
          <p:cNvSpPr/>
          <p:nvPr/>
        </p:nvSpPr>
        <p:spPr>
          <a:xfrm>
            <a:off x="3931738" y="3547592"/>
            <a:ext cx="1747594"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Pickup Longitude</a:t>
            </a:r>
            <a:endParaRPr lang="en-US" sz="1800" b="1" dirty="0">
              <a:solidFill>
                <a:srgbClr val="FFFFFF"/>
              </a:solidFill>
              <a:latin typeface="Share Tech"/>
              <a:sym typeface="Share Tech"/>
            </a:endParaRPr>
          </a:p>
        </p:txBody>
      </p:sp>
      <p:sp>
        <p:nvSpPr>
          <p:cNvPr id="39" name="Rectangle 38"/>
          <p:cNvSpPr/>
          <p:nvPr/>
        </p:nvSpPr>
        <p:spPr>
          <a:xfrm>
            <a:off x="3935116" y="1799363"/>
            <a:ext cx="513282"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Key</a:t>
            </a:r>
            <a:endParaRPr lang="en-US" sz="1800" b="1" dirty="0">
              <a:solidFill>
                <a:srgbClr val="FFFFFF"/>
              </a:solidFill>
              <a:latin typeface="Share Tech"/>
              <a:sym typeface="Share Tech"/>
            </a:endParaRPr>
          </a:p>
        </p:txBody>
      </p:sp>
      <p:sp>
        <p:nvSpPr>
          <p:cNvPr id="40" name="Rectangle 39"/>
          <p:cNvSpPr/>
          <p:nvPr/>
        </p:nvSpPr>
        <p:spPr>
          <a:xfrm>
            <a:off x="3972976" y="4425128"/>
            <a:ext cx="1585690"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Pickup Latitude</a:t>
            </a:r>
            <a:endParaRPr lang="en-US" sz="1800" b="1" dirty="0">
              <a:solidFill>
                <a:srgbClr val="FFFFFF"/>
              </a:solidFill>
              <a:latin typeface="Share Tech"/>
              <a:sym typeface="Share Tech"/>
            </a:endParaRPr>
          </a:p>
        </p:txBody>
      </p:sp>
      <p:sp>
        <p:nvSpPr>
          <p:cNvPr id="43" name="Rectangle 42"/>
          <p:cNvSpPr/>
          <p:nvPr/>
        </p:nvSpPr>
        <p:spPr>
          <a:xfrm>
            <a:off x="6950460" y="983276"/>
            <a:ext cx="1830950" cy="369332"/>
          </a:xfrm>
          <a:prstGeom prst="rect">
            <a:avLst/>
          </a:prstGeom>
        </p:spPr>
        <p:txBody>
          <a:bodyPr wrap="none">
            <a:spAutoFit/>
          </a:bodyPr>
          <a:lstStyle/>
          <a:p>
            <a:pPr lvl="0">
              <a:buClr>
                <a:srgbClr val="FFFFFF"/>
              </a:buClr>
              <a:buSzPts val="1800"/>
            </a:pPr>
            <a:r>
              <a:rPr lang="en-US" sz="1800" b="1" dirty="0" err="1" smtClean="0">
                <a:solidFill>
                  <a:srgbClr val="FFFFFF"/>
                </a:solidFill>
                <a:latin typeface="Share Tech"/>
                <a:sym typeface="Share Tech"/>
              </a:rPr>
              <a:t>Dropoff</a:t>
            </a:r>
            <a:r>
              <a:rPr lang="en-US" sz="1800" b="1" dirty="0" smtClean="0">
                <a:solidFill>
                  <a:srgbClr val="FFFFFF"/>
                </a:solidFill>
                <a:latin typeface="Share Tech"/>
                <a:sym typeface="Share Tech"/>
              </a:rPr>
              <a:t> Longitude</a:t>
            </a:r>
            <a:endParaRPr lang="en-US" sz="1800" b="1" dirty="0">
              <a:solidFill>
                <a:srgbClr val="FFFFFF"/>
              </a:solidFill>
              <a:latin typeface="Share Tech"/>
              <a:sym typeface="Share Tech"/>
            </a:endParaRPr>
          </a:p>
        </p:txBody>
      </p:sp>
      <p:sp>
        <p:nvSpPr>
          <p:cNvPr id="44" name="Rectangle 43"/>
          <p:cNvSpPr/>
          <p:nvPr/>
        </p:nvSpPr>
        <p:spPr>
          <a:xfrm>
            <a:off x="6955964" y="1895808"/>
            <a:ext cx="1669047" cy="369332"/>
          </a:xfrm>
          <a:prstGeom prst="rect">
            <a:avLst/>
          </a:prstGeom>
        </p:spPr>
        <p:txBody>
          <a:bodyPr wrap="none">
            <a:spAutoFit/>
          </a:bodyPr>
          <a:lstStyle/>
          <a:p>
            <a:pPr lvl="0">
              <a:buClr>
                <a:srgbClr val="FFFFFF"/>
              </a:buClr>
              <a:buSzPts val="1800"/>
            </a:pPr>
            <a:r>
              <a:rPr lang="en-US" sz="1800" b="1" dirty="0" err="1" smtClean="0">
                <a:solidFill>
                  <a:srgbClr val="FFFFFF"/>
                </a:solidFill>
                <a:latin typeface="Share Tech"/>
                <a:sym typeface="Share Tech"/>
              </a:rPr>
              <a:t>Dropoff</a:t>
            </a:r>
            <a:r>
              <a:rPr lang="en-US" sz="1800" b="1" dirty="0" smtClean="0">
                <a:solidFill>
                  <a:srgbClr val="FFFFFF"/>
                </a:solidFill>
                <a:latin typeface="Share Tech"/>
                <a:sym typeface="Share Tech"/>
              </a:rPr>
              <a:t> Latitude</a:t>
            </a:r>
            <a:endParaRPr lang="en-US" sz="1800" b="1" dirty="0">
              <a:solidFill>
                <a:srgbClr val="FFFFFF"/>
              </a:solidFill>
              <a:latin typeface="Share Tech"/>
              <a:sym typeface="Share Tech"/>
            </a:endParaRPr>
          </a:p>
        </p:txBody>
      </p:sp>
      <p:sp>
        <p:nvSpPr>
          <p:cNvPr id="45" name="Rectangle 44"/>
          <p:cNvSpPr/>
          <p:nvPr/>
        </p:nvSpPr>
        <p:spPr>
          <a:xfrm>
            <a:off x="3935116" y="959082"/>
            <a:ext cx="1670650"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Traffic Condition</a:t>
            </a:r>
            <a:endParaRPr lang="en-US" sz="1800" b="1" dirty="0">
              <a:solidFill>
                <a:srgbClr val="FFFFFF"/>
              </a:solidFill>
              <a:latin typeface="Share Tech"/>
              <a:sym typeface="Share Tech"/>
            </a:endParaRPr>
          </a:p>
        </p:txBody>
      </p:sp>
      <p:sp>
        <p:nvSpPr>
          <p:cNvPr id="46" name="Google Shape;404;p36"/>
          <p:cNvSpPr/>
          <p:nvPr/>
        </p:nvSpPr>
        <p:spPr>
          <a:xfrm>
            <a:off x="5902951" y="1712500"/>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4;p36"/>
          <p:cNvSpPr/>
          <p:nvPr/>
        </p:nvSpPr>
        <p:spPr>
          <a:xfrm>
            <a:off x="5944317" y="3419605"/>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4;p36"/>
          <p:cNvSpPr/>
          <p:nvPr/>
        </p:nvSpPr>
        <p:spPr>
          <a:xfrm>
            <a:off x="5902950" y="2566465"/>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4;p36"/>
          <p:cNvSpPr/>
          <p:nvPr/>
        </p:nvSpPr>
        <p:spPr>
          <a:xfrm>
            <a:off x="5944316" y="4223254"/>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8;p36"/>
          <p:cNvSpPr txBox="1">
            <a:spLocks/>
          </p:cNvSpPr>
          <p:nvPr/>
        </p:nvSpPr>
        <p:spPr>
          <a:xfrm>
            <a:off x="7943849" y="1744686"/>
            <a:ext cx="282447" cy="255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endParaRPr lang="en" dirty="0"/>
          </a:p>
        </p:txBody>
      </p:sp>
      <p:sp>
        <p:nvSpPr>
          <p:cNvPr id="51" name="Google Shape;408;p36"/>
          <p:cNvSpPr/>
          <p:nvPr/>
        </p:nvSpPr>
        <p:spPr>
          <a:xfrm>
            <a:off x="3141944" y="932090"/>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8;p36"/>
          <p:cNvSpPr txBox="1">
            <a:spLocks/>
          </p:cNvSpPr>
          <p:nvPr/>
        </p:nvSpPr>
        <p:spPr>
          <a:xfrm>
            <a:off x="3066657" y="938110"/>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06</a:t>
            </a:r>
            <a:endParaRPr lang="en" dirty="0"/>
          </a:p>
        </p:txBody>
      </p:sp>
      <p:sp>
        <p:nvSpPr>
          <p:cNvPr id="53" name="Google Shape;408;p36"/>
          <p:cNvSpPr/>
          <p:nvPr/>
        </p:nvSpPr>
        <p:spPr>
          <a:xfrm>
            <a:off x="3141944" y="1795066"/>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8;p36"/>
          <p:cNvSpPr txBox="1">
            <a:spLocks/>
          </p:cNvSpPr>
          <p:nvPr/>
        </p:nvSpPr>
        <p:spPr>
          <a:xfrm>
            <a:off x="3066657" y="1801086"/>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07</a:t>
            </a:r>
            <a:endParaRPr lang="en" dirty="0"/>
          </a:p>
        </p:txBody>
      </p:sp>
      <p:sp>
        <p:nvSpPr>
          <p:cNvPr id="55" name="Google Shape;408;p36"/>
          <p:cNvSpPr/>
          <p:nvPr/>
        </p:nvSpPr>
        <p:spPr>
          <a:xfrm>
            <a:off x="3153278" y="2673304"/>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8;p36"/>
          <p:cNvSpPr txBox="1">
            <a:spLocks/>
          </p:cNvSpPr>
          <p:nvPr/>
        </p:nvSpPr>
        <p:spPr>
          <a:xfrm>
            <a:off x="3077991" y="2679324"/>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08</a:t>
            </a:r>
            <a:endParaRPr lang="en" dirty="0"/>
          </a:p>
        </p:txBody>
      </p:sp>
      <p:sp>
        <p:nvSpPr>
          <p:cNvPr id="57" name="Google Shape;408;p36"/>
          <p:cNvSpPr/>
          <p:nvPr/>
        </p:nvSpPr>
        <p:spPr>
          <a:xfrm>
            <a:off x="3141944" y="3500337"/>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8;p36"/>
          <p:cNvSpPr txBox="1">
            <a:spLocks/>
          </p:cNvSpPr>
          <p:nvPr/>
        </p:nvSpPr>
        <p:spPr>
          <a:xfrm>
            <a:off x="3066657" y="3506357"/>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09</a:t>
            </a:r>
            <a:endParaRPr lang="en" dirty="0"/>
          </a:p>
        </p:txBody>
      </p:sp>
      <p:sp>
        <p:nvSpPr>
          <p:cNvPr id="59" name="Google Shape;408;p36"/>
          <p:cNvSpPr/>
          <p:nvPr/>
        </p:nvSpPr>
        <p:spPr>
          <a:xfrm>
            <a:off x="3155569" y="4305471"/>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8;p36"/>
          <p:cNvSpPr txBox="1">
            <a:spLocks/>
          </p:cNvSpPr>
          <p:nvPr/>
        </p:nvSpPr>
        <p:spPr>
          <a:xfrm>
            <a:off x="3080282" y="4311491"/>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10</a:t>
            </a:r>
            <a:endParaRPr lang="en" dirty="0"/>
          </a:p>
        </p:txBody>
      </p:sp>
      <p:sp>
        <p:nvSpPr>
          <p:cNvPr id="61" name="Rectangle 60"/>
          <p:cNvSpPr/>
          <p:nvPr/>
        </p:nvSpPr>
        <p:spPr>
          <a:xfrm>
            <a:off x="6935113" y="2742426"/>
            <a:ext cx="1747594"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Passenger Count </a:t>
            </a:r>
            <a:endParaRPr lang="en-US" sz="1800" b="1" dirty="0">
              <a:solidFill>
                <a:srgbClr val="FFFFFF"/>
              </a:solidFill>
              <a:latin typeface="Share Tech"/>
              <a:sym typeface="Share Tech"/>
            </a:endParaRPr>
          </a:p>
        </p:txBody>
      </p:sp>
      <p:sp>
        <p:nvSpPr>
          <p:cNvPr id="64" name="Rectangle 63"/>
          <p:cNvSpPr/>
          <p:nvPr/>
        </p:nvSpPr>
        <p:spPr>
          <a:xfrm>
            <a:off x="6983009" y="4379384"/>
            <a:ext cx="522900"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Day</a:t>
            </a:r>
            <a:endParaRPr lang="en-US" sz="1800" b="1" dirty="0">
              <a:solidFill>
                <a:srgbClr val="FFFFFF"/>
              </a:solidFill>
              <a:latin typeface="Share Tech"/>
              <a:sym typeface="Share Tech"/>
            </a:endParaRPr>
          </a:p>
        </p:txBody>
      </p:sp>
      <p:sp>
        <p:nvSpPr>
          <p:cNvPr id="65" name="Rectangle 64"/>
          <p:cNvSpPr/>
          <p:nvPr/>
        </p:nvSpPr>
        <p:spPr>
          <a:xfrm>
            <a:off x="6983009" y="3547545"/>
            <a:ext cx="615874"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Hour</a:t>
            </a:r>
            <a:endParaRPr lang="en-US" sz="1800" b="1" dirty="0">
              <a:solidFill>
                <a:srgbClr val="FFFFFF"/>
              </a:solidFill>
              <a:latin typeface="Share Tech"/>
              <a:sym typeface="Share Tech"/>
            </a:endParaRPr>
          </a:p>
        </p:txBody>
      </p:sp>
      <p:sp>
        <p:nvSpPr>
          <p:cNvPr id="67" name="Google Shape;408;p36"/>
          <p:cNvSpPr/>
          <p:nvPr/>
        </p:nvSpPr>
        <p:spPr>
          <a:xfrm>
            <a:off x="6183305" y="3550068"/>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8;p36"/>
          <p:cNvSpPr txBox="1">
            <a:spLocks/>
          </p:cNvSpPr>
          <p:nvPr/>
        </p:nvSpPr>
        <p:spPr>
          <a:xfrm>
            <a:off x="6111285" y="3573764"/>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14</a:t>
            </a:r>
            <a:endParaRPr lang="en" dirty="0"/>
          </a:p>
        </p:txBody>
      </p:sp>
      <p:sp>
        <p:nvSpPr>
          <p:cNvPr id="69" name="Google Shape;408;p36"/>
          <p:cNvSpPr/>
          <p:nvPr/>
        </p:nvSpPr>
        <p:spPr>
          <a:xfrm>
            <a:off x="6143944" y="2694128"/>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8;p36"/>
          <p:cNvSpPr txBox="1">
            <a:spLocks/>
          </p:cNvSpPr>
          <p:nvPr/>
        </p:nvSpPr>
        <p:spPr>
          <a:xfrm>
            <a:off x="6067864" y="2712140"/>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13</a:t>
            </a:r>
            <a:endParaRPr lang="en" dirty="0"/>
          </a:p>
        </p:txBody>
      </p:sp>
      <p:sp>
        <p:nvSpPr>
          <p:cNvPr id="71" name="Google Shape;408;p36"/>
          <p:cNvSpPr/>
          <p:nvPr/>
        </p:nvSpPr>
        <p:spPr>
          <a:xfrm>
            <a:off x="6168590" y="1853136"/>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8;p36"/>
          <p:cNvSpPr txBox="1">
            <a:spLocks/>
          </p:cNvSpPr>
          <p:nvPr/>
        </p:nvSpPr>
        <p:spPr>
          <a:xfrm>
            <a:off x="6091060" y="1872804"/>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12</a:t>
            </a:r>
            <a:endParaRPr lang="en" dirty="0"/>
          </a:p>
        </p:txBody>
      </p:sp>
      <p:sp>
        <p:nvSpPr>
          <p:cNvPr id="73" name="Google Shape;408;p36"/>
          <p:cNvSpPr/>
          <p:nvPr/>
        </p:nvSpPr>
        <p:spPr>
          <a:xfrm>
            <a:off x="6168591" y="975492"/>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8;p36"/>
          <p:cNvSpPr txBox="1">
            <a:spLocks/>
          </p:cNvSpPr>
          <p:nvPr/>
        </p:nvSpPr>
        <p:spPr>
          <a:xfrm>
            <a:off x="6093304" y="975492"/>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11</a:t>
            </a:r>
            <a:endParaRPr lang="en" dirty="0"/>
          </a:p>
        </p:txBody>
      </p:sp>
      <p:sp>
        <p:nvSpPr>
          <p:cNvPr id="75" name="Google Shape;408;p36"/>
          <p:cNvSpPr/>
          <p:nvPr/>
        </p:nvSpPr>
        <p:spPr>
          <a:xfrm>
            <a:off x="6186572" y="4379384"/>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8;p36"/>
          <p:cNvSpPr txBox="1">
            <a:spLocks/>
          </p:cNvSpPr>
          <p:nvPr/>
        </p:nvSpPr>
        <p:spPr>
          <a:xfrm>
            <a:off x="6111285" y="4379384"/>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15</a:t>
            </a:r>
            <a:endParaRPr lang="en" dirty="0"/>
          </a:p>
        </p:txBody>
      </p:sp>
    </p:spTree>
    <p:extLst>
      <p:ext uri="{BB962C8B-B14F-4D97-AF65-F5344CB8AC3E}">
        <p14:creationId xmlns:p14="http://schemas.microsoft.com/office/powerpoint/2010/main" val="36114623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58"/>
          <p:cNvSpPr txBox="1">
            <a:spLocks noGrp="1"/>
          </p:cNvSpPr>
          <p:nvPr>
            <p:ph type="title"/>
          </p:nvPr>
        </p:nvSpPr>
        <p:spPr>
          <a:xfrm>
            <a:off x="710957" y="257117"/>
            <a:ext cx="7717200" cy="572700"/>
          </a:xfrm>
          <a:prstGeom prst="rect">
            <a:avLst/>
          </a:prstGeom>
        </p:spPr>
        <p:txBody>
          <a:bodyPr spcFirstLastPara="1" wrap="square" lIns="91425" tIns="91425" rIns="91425" bIns="91425" anchor="t" anchorCtr="0">
            <a:noAutofit/>
          </a:bodyPr>
          <a:lstStyle/>
          <a:p>
            <a:pPr lvl="0"/>
            <a:r>
              <a:rPr lang="en" dirty="0"/>
              <a:t>Features of our dataset </a:t>
            </a:r>
            <a:endParaRPr dirty="0"/>
          </a:p>
        </p:txBody>
      </p:sp>
      <p:sp>
        <p:nvSpPr>
          <p:cNvPr id="4" name="Google Shape;404;p36"/>
          <p:cNvSpPr/>
          <p:nvPr/>
        </p:nvSpPr>
        <p:spPr>
          <a:xfrm>
            <a:off x="630382" y="773835"/>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8;p36"/>
          <p:cNvSpPr/>
          <p:nvPr/>
        </p:nvSpPr>
        <p:spPr>
          <a:xfrm>
            <a:off x="853593" y="885528"/>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18;p36"/>
          <p:cNvSpPr txBox="1">
            <a:spLocks/>
          </p:cNvSpPr>
          <p:nvPr/>
        </p:nvSpPr>
        <p:spPr>
          <a:xfrm>
            <a:off x="778306" y="891548"/>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16</a:t>
            </a:r>
            <a:endParaRPr lang="en" dirty="0"/>
          </a:p>
        </p:txBody>
      </p:sp>
      <p:sp>
        <p:nvSpPr>
          <p:cNvPr id="7" name="Google Shape;408;p36"/>
          <p:cNvSpPr/>
          <p:nvPr/>
        </p:nvSpPr>
        <p:spPr>
          <a:xfrm>
            <a:off x="853592" y="1745140"/>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4;p36"/>
          <p:cNvSpPr/>
          <p:nvPr/>
        </p:nvSpPr>
        <p:spPr>
          <a:xfrm>
            <a:off x="630382" y="1617477"/>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4;p36"/>
          <p:cNvSpPr/>
          <p:nvPr/>
        </p:nvSpPr>
        <p:spPr>
          <a:xfrm>
            <a:off x="630381" y="2461119"/>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p36"/>
          <p:cNvSpPr/>
          <p:nvPr/>
        </p:nvSpPr>
        <p:spPr>
          <a:xfrm>
            <a:off x="2902953" y="816075"/>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4;p36"/>
          <p:cNvSpPr/>
          <p:nvPr/>
        </p:nvSpPr>
        <p:spPr>
          <a:xfrm>
            <a:off x="1778686" y="3463854"/>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8;p36"/>
          <p:cNvSpPr/>
          <p:nvPr/>
        </p:nvSpPr>
        <p:spPr>
          <a:xfrm>
            <a:off x="2010609" y="3600996"/>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8;p36"/>
          <p:cNvSpPr/>
          <p:nvPr/>
        </p:nvSpPr>
        <p:spPr>
          <a:xfrm>
            <a:off x="853592" y="2612988"/>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8;p36"/>
          <p:cNvSpPr txBox="1">
            <a:spLocks/>
          </p:cNvSpPr>
          <p:nvPr/>
        </p:nvSpPr>
        <p:spPr>
          <a:xfrm>
            <a:off x="778305" y="1745140"/>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17</a:t>
            </a:r>
            <a:endParaRPr lang="en" dirty="0"/>
          </a:p>
        </p:txBody>
      </p:sp>
      <p:sp>
        <p:nvSpPr>
          <p:cNvPr id="19" name="Google Shape;418;p36"/>
          <p:cNvSpPr txBox="1">
            <a:spLocks/>
          </p:cNvSpPr>
          <p:nvPr/>
        </p:nvSpPr>
        <p:spPr>
          <a:xfrm>
            <a:off x="1959304" y="3600996"/>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25</a:t>
            </a:r>
            <a:endParaRPr lang="en" dirty="0"/>
          </a:p>
        </p:txBody>
      </p:sp>
      <p:sp>
        <p:nvSpPr>
          <p:cNvPr id="20" name="Google Shape;418;p36"/>
          <p:cNvSpPr txBox="1">
            <a:spLocks/>
          </p:cNvSpPr>
          <p:nvPr/>
        </p:nvSpPr>
        <p:spPr>
          <a:xfrm>
            <a:off x="798691" y="2636989"/>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18</a:t>
            </a:r>
            <a:endParaRPr lang="en" dirty="0"/>
          </a:p>
        </p:txBody>
      </p:sp>
      <p:sp>
        <p:nvSpPr>
          <p:cNvPr id="23" name="Rectangle 22"/>
          <p:cNvSpPr/>
          <p:nvPr/>
        </p:nvSpPr>
        <p:spPr>
          <a:xfrm>
            <a:off x="1503447" y="943112"/>
            <a:ext cx="808235"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Month </a:t>
            </a:r>
            <a:endParaRPr lang="en-US" sz="1800" b="1" dirty="0">
              <a:solidFill>
                <a:srgbClr val="FFFFFF"/>
              </a:solidFill>
              <a:latin typeface="Share Tech"/>
              <a:sym typeface="Share Tech"/>
            </a:endParaRPr>
          </a:p>
        </p:txBody>
      </p:sp>
      <p:sp>
        <p:nvSpPr>
          <p:cNvPr id="26" name="Rectangle 25"/>
          <p:cNvSpPr/>
          <p:nvPr/>
        </p:nvSpPr>
        <p:spPr>
          <a:xfrm>
            <a:off x="1529122" y="2625453"/>
            <a:ext cx="591829"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Year</a:t>
            </a:r>
            <a:endParaRPr lang="en-US" sz="1800" b="1" dirty="0">
              <a:solidFill>
                <a:srgbClr val="FFFFFF"/>
              </a:solidFill>
              <a:latin typeface="Share Tech"/>
              <a:sym typeface="Share Tech"/>
            </a:endParaRPr>
          </a:p>
        </p:txBody>
      </p:sp>
      <p:sp>
        <p:nvSpPr>
          <p:cNvPr id="27" name="Rectangle 26"/>
          <p:cNvSpPr/>
          <p:nvPr/>
        </p:nvSpPr>
        <p:spPr>
          <a:xfrm>
            <a:off x="1483061" y="1758232"/>
            <a:ext cx="1055097"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Weekday </a:t>
            </a:r>
            <a:endParaRPr lang="en-US" sz="1800" b="1" dirty="0">
              <a:solidFill>
                <a:srgbClr val="FFFFFF"/>
              </a:solidFill>
              <a:latin typeface="Share Tech"/>
              <a:sym typeface="Share Tech"/>
            </a:endParaRPr>
          </a:p>
        </p:txBody>
      </p:sp>
      <p:sp>
        <p:nvSpPr>
          <p:cNvPr id="30" name="Google Shape;404;p36"/>
          <p:cNvSpPr/>
          <p:nvPr/>
        </p:nvSpPr>
        <p:spPr>
          <a:xfrm>
            <a:off x="2906554" y="1660999"/>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6"/>
          <p:cNvSpPr/>
          <p:nvPr/>
        </p:nvSpPr>
        <p:spPr>
          <a:xfrm>
            <a:off x="2910363" y="2505923"/>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4;p36"/>
          <p:cNvSpPr/>
          <p:nvPr/>
        </p:nvSpPr>
        <p:spPr>
          <a:xfrm>
            <a:off x="4918015" y="3463854"/>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4;p36"/>
          <p:cNvSpPr/>
          <p:nvPr/>
        </p:nvSpPr>
        <p:spPr>
          <a:xfrm>
            <a:off x="5902952" y="854237"/>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p:cNvSpPr/>
          <p:nvPr/>
        </p:nvSpPr>
        <p:spPr>
          <a:xfrm>
            <a:off x="2886135" y="3658580"/>
            <a:ext cx="883575" cy="369332"/>
          </a:xfrm>
          <a:prstGeom prst="rect">
            <a:avLst/>
          </a:prstGeom>
        </p:spPr>
        <p:txBody>
          <a:bodyPr wrap="none">
            <a:spAutoFit/>
          </a:bodyPr>
          <a:lstStyle/>
          <a:p>
            <a:pPr lvl="0">
              <a:buClr>
                <a:srgbClr val="FFFFFF"/>
              </a:buClr>
              <a:buSzPts val="1800"/>
            </a:pPr>
            <a:r>
              <a:rPr lang="en-US" sz="1800" b="1" dirty="0">
                <a:solidFill>
                  <a:srgbClr val="FFFFFF"/>
                </a:solidFill>
                <a:latin typeface="Share Tech"/>
                <a:sym typeface="Share Tech"/>
              </a:rPr>
              <a:t>Bearing</a:t>
            </a:r>
          </a:p>
        </p:txBody>
      </p:sp>
      <p:sp>
        <p:nvSpPr>
          <p:cNvPr id="35" name="Rectangle 34"/>
          <p:cNvSpPr/>
          <p:nvPr/>
        </p:nvSpPr>
        <p:spPr>
          <a:xfrm>
            <a:off x="3905549" y="2670572"/>
            <a:ext cx="955711" cy="369332"/>
          </a:xfrm>
          <a:prstGeom prst="rect">
            <a:avLst/>
          </a:prstGeom>
        </p:spPr>
        <p:txBody>
          <a:bodyPr wrap="none">
            <a:spAutoFit/>
          </a:bodyPr>
          <a:lstStyle/>
          <a:p>
            <a:pPr lvl="0">
              <a:buClr>
                <a:srgbClr val="FFFFFF"/>
              </a:buClr>
              <a:buSzPts val="1800"/>
            </a:pPr>
            <a:r>
              <a:rPr lang="en-US" sz="1800" b="1" dirty="0" err="1" smtClean="0">
                <a:solidFill>
                  <a:srgbClr val="FFFFFF"/>
                </a:solidFill>
                <a:latin typeface="Share Tech"/>
                <a:sym typeface="Share Tech"/>
              </a:rPr>
              <a:t>nyc_dist</a:t>
            </a:r>
            <a:endParaRPr lang="en-US" sz="1800" b="1" dirty="0">
              <a:solidFill>
                <a:srgbClr val="FFFFFF"/>
              </a:solidFill>
              <a:latin typeface="Share Tech"/>
              <a:sym typeface="Share Tech"/>
            </a:endParaRPr>
          </a:p>
        </p:txBody>
      </p:sp>
      <p:sp>
        <p:nvSpPr>
          <p:cNvPr id="38" name="Rectangle 37"/>
          <p:cNvSpPr/>
          <p:nvPr/>
        </p:nvSpPr>
        <p:spPr>
          <a:xfrm>
            <a:off x="5951211" y="3647570"/>
            <a:ext cx="1342034" cy="369332"/>
          </a:xfrm>
          <a:prstGeom prst="rect">
            <a:avLst/>
          </a:prstGeom>
        </p:spPr>
        <p:txBody>
          <a:bodyPr wrap="none">
            <a:spAutoFit/>
          </a:bodyPr>
          <a:lstStyle/>
          <a:p>
            <a:pPr lvl="0">
              <a:buClr>
                <a:srgbClr val="FFFFFF"/>
              </a:buClr>
              <a:buSzPts val="1800"/>
            </a:pPr>
            <a:r>
              <a:rPr lang="en-US" sz="1800" b="1" dirty="0" smtClean="0">
                <a:solidFill>
                  <a:srgbClr val="FFFFFF"/>
                </a:solidFill>
                <a:latin typeface="Share Tech"/>
                <a:sym typeface="Share Tech"/>
              </a:rPr>
              <a:t>Fare Amount</a:t>
            </a:r>
            <a:endParaRPr lang="en-US" sz="1800" b="1" dirty="0">
              <a:solidFill>
                <a:srgbClr val="FFFFFF"/>
              </a:solidFill>
              <a:latin typeface="Share Tech"/>
              <a:sym typeface="Share Tech"/>
            </a:endParaRPr>
          </a:p>
        </p:txBody>
      </p:sp>
      <p:sp>
        <p:nvSpPr>
          <p:cNvPr id="39" name="Rectangle 38"/>
          <p:cNvSpPr/>
          <p:nvPr/>
        </p:nvSpPr>
        <p:spPr>
          <a:xfrm>
            <a:off x="3935116" y="1799363"/>
            <a:ext cx="904415" cy="369332"/>
          </a:xfrm>
          <a:prstGeom prst="rect">
            <a:avLst/>
          </a:prstGeom>
        </p:spPr>
        <p:txBody>
          <a:bodyPr wrap="none">
            <a:spAutoFit/>
          </a:bodyPr>
          <a:lstStyle/>
          <a:p>
            <a:pPr lvl="0">
              <a:buClr>
                <a:srgbClr val="FFFFFF"/>
              </a:buClr>
              <a:buSzPts val="1800"/>
            </a:pPr>
            <a:r>
              <a:rPr lang="en-US" sz="1800" b="1" dirty="0" err="1" smtClean="0">
                <a:solidFill>
                  <a:srgbClr val="FFFFFF"/>
                </a:solidFill>
                <a:latin typeface="Share Tech"/>
                <a:sym typeface="Share Tech"/>
              </a:rPr>
              <a:t>sol_dist</a:t>
            </a:r>
            <a:endParaRPr lang="en-US" sz="1800" b="1" dirty="0">
              <a:solidFill>
                <a:srgbClr val="FFFFFF"/>
              </a:solidFill>
              <a:latin typeface="Share Tech"/>
              <a:sym typeface="Share Tech"/>
            </a:endParaRPr>
          </a:p>
        </p:txBody>
      </p:sp>
      <p:sp>
        <p:nvSpPr>
          <p:cNvPr id="43" name="Rectangle 42"/>
          <p:cNvSpPr/>
          <p:nvPr/>
        </p:nvSpPr>
        <p:spPr>
          <a:xfrm>
            <a:off x="6950460" y="983276"/>
            <a:ext cx="873957" cy="646331"/>
          </a:xfrm>
          <a:prstGeom prst="rect">
            <a:avLst/>
          </a:prstGeom>
        </p:spPr>
        <p:txBody>
          <a:bodyPr wrap="none">
            <a:spAutoFit/>
          </a:bodyPr>
          <a:lstStyle/>
          <a:p>
            <a:pPr>
              <a:buClr>
                <a:srgbClr val="FFFFFF"/>
              </a:buClr>
              <a:buSzPts val="1800"/>
            </a:pPr>
            <a:r>
              <a:rPr lang="en-US" sz="1800" b="1" dirty="0" err="1">
                <a:solidFill>
                  <a:srgbClr val="FFFFFF"/>
                </a:solidFill>
                <a:latin typeface="Share Tech"/>
                <a:sym typeface="Share Tech"/>
              </a:rPr>
              <a:t>jfk_dist</a:t>
            </a:r>
            <a:endParaRPr lang="en-US" sz="1800" b="1" dirty="0">
              <a:solidFill>
                <a:srgbClr val="FFFFFF"/>
              </a:solidFill>
              <a:latin typeface="Share Tech"/>
              <a:sym typeface="Share Tech"/>
            </a:endParaRPr>
          </a:p>
          <a:p>
            <a:pPr lvl="0">
              <a:buClr>
                <a:srgbClr val="FFFFFF"/>
              </a:buClr>
              <a:buSzPts val="1800"/>
            </a:pPr>
            <a:r>
              <a:rPr lang="en-US" sz="1800" b="1" dirty="0" smtClean="0">
                <a:solidFill>
                  <a:srgbClr val="FFFFFF"/>
                </a:solidFill>
                <a:latin typeface="Share Tech"/>
                <a:sym typeface="Share Tech"/>
              </a:rPr>
              <a:t> </a:t>
            </a:r>
            <a:endParaRPr lang="en-US" sz="1800" b="1" dirty="0">
              <a:solidFill>
                <a:srgbClr val="FFFFFF"/>
              </a:solidFill>
              <a:latin typeface="Share Tech"/>
              <a:sym typeface="Share Tech"/>
            </a:endParaRPr>
          </a:p>
        </p:txBody>
      </p:sp>
      <p:sp>
        <p:nvSpPr>
          <p:cNvPr id="44" name="Rectangle 43"/>
          <p:cNvSpPr/>
          <p:nvPr/>
        </p:nvSpPr>
        <p:spPr>
          <a:xfrm>
            <a:off x="6955964" y="1895808"/>
            <a:ext cx="1040670" cy="369332"/>
          </a:xfrm>
          <a:prstGeom prst="rect">
            <a:avLst/>
          </a:prstGeom>
        </p:spPr>
        <p:txBody>
          <a:bodyPr wrap="none">
            <a:spAutoFit/>
          </a:bodyPr>
          <a:lstStyle/>
          <a:p>
            <a:pPr lvl="0">
              <a:buClr>
                <a:srgbClr val="FFFFFF"/>
              </a:buClr>
              <a:buSzPts val="1800"/>
            </a:pPr>
            <a:r>
              <a:rPr lang="en-US" sz="1800" b="1" dirty="0" err="1">
                <a:solidFill>
                  <a:srgbClr val="FFFFFF"/>
                </a:solidFill>
                <a:latin typeface="Share Tech"/>
                <a:sym typeface="Share Tech"/>
              </a:rPr>
              <a:t>ewr_dist</a:t>
            </a:r>
            <a:r>
              <a:rPr lang="en-US" sz="1800" b="1" dirty="0">
                <a:solidFill>
                  <a:srgbClr val="FFFFFF"/>
                </a:solidFill>
                <a:latin typeface="Share Tech"/>
                <a:sym typeface="Share Tech"/>
              </a:rPr>
              <a:t> </a:t>
            </a:r>
          </a:p>
        </p:txBody>
      </p:sp>
      <p:sp>
        <p:nvSpPr>
          <p:cNvPr id="45" name="Rectangle 44"/>
          <p:cNvSpPr/>
          <p:nvPr/>
        </p:nvSpPr>
        <p:spPr>
          <a:xfrm>
            <a:off x="3935116" y="959082"/>
            <a:ext cx="920445" cy="369332"/>
          </a:xfrm>
          <a:prstGeom prst="rect">
            <a:avLst/>
          </a:prstGeom>
        </p:spPr>
        <p:txBody>
          <a:bodyPr wrap="none">
            <a:spAutoFit/>
          </a:bodyPr>
          <a:lstStyle/>
          <a:p>
            <a:pPr lvl="0">
              <a:buClr>
                <a:srgbClr val="FFFFFF"/>
              </a:buClr>
              <a:buSzPts val="1800"/>
            </a:pPr>
            <a:r>
              <a:rPr lang="en-US" sz="1800" b="1" dirty="0" err="1">
                <a:solidFill>
                  <a:srgbClr val="FFFFFF"/>
                </a:solidFill>
                <a:latin typeface="Share Tech"/>
                <a:sym typeface="Share Tech"/>
              </a:rPr>
              <a:t>lga_dist</a:t>
            </a:r>
            <a:endParaRPr lang="en-US" sz="1800" b="1" dirty="0">
              <a:solidFill>
                <a:srgbClr val="FFFFFF"/>
              </a:solidFill>
              <a:latin typeface="Share Tech"/>
              <a:sym typeface="Share Tech"/>
            </a:endParaRPr>
          </a:p>
        </p:txBody>
      </p:sp>
      <p:sp>
        <p:nvSpPr>
          <p:cNvPr id="46" name="Google Shape;404;p36"/>
          <p:cNvSpPr/>
          <p:nvPr/>
        </p:nvSpPr>
        <p:spPr>
          <a:xfrm>
            <a:off x="5902951" y="1712500"/>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4;p36"/>
          <p:cNvSpPr/>
          <p:nvPr/>
        </p:nvSpPr>
        <p:spPr>
          <a:xfrm>
            <a:off x="5902950" y="2566465"/>
            <a:ext cx="1032163" cy="739827"/>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8;p36"/>
          <p:cNvSpPr txBox="1">
            <a:spLocks/>
          </p:cNvSpPr>
          <p:nvPr/>
        </p:nvSpPr>
        <p:spPr>
          <a:xfrm>
            <a:off x="7943849" y="1744686"/>
            <a:ext cx="282447" cy="255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endParaRPr lang="en" dirty="0"/>
          </a:p>
        </p:txBody>
      </p:sp>
      <p:sp>
        <p:nvSpPr>
          <p:cNvPr id="51" name="Google Shape;408;p36"/>
          <p:cNvSpPr/>
          <p:nvPr/>
        </p:nvSpPr>
        <p:spPr>
          <a:xfrm>
            <a:off x="3141944" y="932090"/>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8;p36"/>
          <p:cNvSpPr txBox="1">
            <a:spLocks/>
          </p:cNvSpPr>
          <p:nvPr/>
        </p:nvSpPr>
        <p:spPr>
          <a:xfrm>
            <a:off x="3066657" y="938110"/>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19</a:t>
            </a:r>
            <a:endParaRPr lang="en" dirty="0"/>
          </a:p>
        </p:txBody>
      </p:sp>
      <p:sp>
        <p:nvSpPr>
          <p:cNvPr id="53" name="Google Shape;408;p36"/>
          <p:cNvSpPr/>
          <p:nvPr/>
        </p:nvSpPr>
        <p:spPr>
          <a:xfrm>
            <a:off x="3141944" y="1795066"/>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8;p36"/>
          <p:cNvSpPr txBox="1">
            <a:spLocks/>
          </p:cNvSpPr>
          <p:nvPr/>
        </p:nvSpPr>
        <p:spPr>
          <a:xfrm>
            <a:off x="3066657" y="1801086"/>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20</a:t>
            </a:r>
            <a:endParaRPr lang="en" dirty="0"/>
          </a:p>
        </p:txBody>
      </p:sp>
      <p:sp>
        <p:nvSpPr>
          <p:cNvPr id="55" name="Google Shape;408;p36"/>
          <p:cNvSpPr/>
          <p:nvPr/>
        </p:nvSpPr>
        <p:spPr>
          <a:xfrm>
            <a:off x="3153278" y="2673304"/>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8;p36"/>
          <p:cNvSpPr txBox="1">
            <a:spLocks/>
          </p:cNvSpPr>
          <p:nvPr/>
        </p:nvSpPr>
        <p:spPr>
          <a:xfrm>
            <a:off x="3077991" y="2679324"/>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21</a:t>
            </a:r>
            <a:endParaRPr lang="en" dirty="0"/>
          </a:p>
        </p:txBody>
      </p:sp>
      <p:sp>
        <p:nvSpPr>
          <p:cNvPr id="57" name="Google Shape;408;p36"/>
          <p:cNvSpPr/>
          <p:nvPr/>
        </p:nvSpPr>
        <p:spPr>
          <a:xfrm>
            <a:off x="5157004" y="3589986"/>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8;p36"/>
          <p:cNvSpPr txBox="1">
            <a:spLocks/>
          </p:cNvSpPr>
          <p:nvPr/>
        </p:nvSpPr>
        <p:spPr>
          <a:xfrm>
            <a:off x="5081718" y="3600996"/>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26</a:t>
            </a:r>
            <a:endParaRPr lang="en" dirty="0"/>
          </a:p>
        </p:txBody>
      </p:sp>
      <p:sp>
        <p:nvSpPr>
          <p:cNvPr id="61" name="Rectangle 60"/>
          <p:cNvSpPr/>
          <p:nvPr/>
        </p:nvSpPr>
        <p:spPr>
          <a:xfrm>
            <a:off x="6935113" y="2742426"/>
            <a:ext cx="952505" cy="369332"/>
          </a:xfrm>
          <a:prstGeom prst="rect">
            <a:avLst/>
          </a:prstGeom>
        </p:spPr>
        <p:txBody>
          <a:bodyPr wrap="none">
            <a:spAutoFit/>
          </a:bodyPr>
          <a:lstStyle/>
          <a:p>
            <a:pPr lvl="0">
              <a:buClr>
                <a:srgbClr val="FFFFFF"/>
              </a:buClr>
              <a:buSzPts val="1800"/>
            </a:pPr>
            <a:r>
              <a:rPr lang="en-US" sz="1800" b="1" dirty="0">
                <a:solidFill>
                  <a:srgbClr val="FFFFFF"/>
                </a:solidFill>
                <a:latin typeface="Share Tech"/>
                <a:sym typeface="Share Tech"/>
              </a:rPr>
              <a:t>Distance</a:t>
            </a:r>
          </a:p>
        </p:txBody>
      </p:sp>
      <p:sp>
        <p:nvSpPr>
          <p:cNvPr id="69" name="Google Shape;408;p36"/>
          <p:cNvSpPr/>
          <p:nvPr/>
        </p:nvSpPr>
        <p:spPr>
          <a:xfrm>
            <a:off x="6143944" y="2694128"/>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8;p36"/>
          <p:cNvSpPr txBox="1">
            <a:spLocks/>
          </p:cNvSpPr>
          <p:nvPr/>
        </p:nvSpPr>
        <p:spPr>
          <a:xfrm>
            <a:off x="6067864" y="2712140"/>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24</a:t>
            </a:r>
            <a:endParaRPr lang="en" dirty="0"/>
          </a:p>
        </p:txBody>
      </p:sp>
      <p:sp>
        <p:nvSpPr>
          <p:cNvPr id="71" name="Google Shape;408;p36"/>
          <p:cNvSpPr/>
          <p:nvPr/>
        </p:nvSpPr>
        <p:spPr>
          <a:xfrm>
            <a:off x="6168590" y="1853136"/>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8;p36"/>
          <p:cNvSpPr txBox="1">
            <a:spLocks/>
          </p:cNvSpPr>
          <p:nvPr/>
        </p:nvSpPr>
        <p:spPr>
          <a:xfrm>
            <a:off x="6091060" y="1872804"/>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23</a:t>
            </a:r>
            <a:endParaRPr lang="en" dirty="0"/>
          </a:p>
        </p:txBody>
      </p:sp>
      <p:sp>
        <p:nvSpPr>
          <p:cNvPr id="73" name="Google Shape;408;p36"/>
          <p:cNvSpPr/>
          <p:nvPr/>
        </p:nvSpPr>
        <p:spPr>
          <a:xfrm>
            <a:off x="6168591" y="975492"/>
            <a:ext cx="554183" cy="484500"/>
          </a:xfrm>
          <a:prstGeom prst="snip2DiagRect">
            <a:avLst>
              <a:gd name="adj1" fmla="val 11147"/>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8;p36"/>
          <p:cNvSpPr txBox="1">
            <a:spLocks/>
          </p:cNvSpPr>
          <p:nvPr/>
        </p:nvSpPr>
        <p:spPr>
          <a:xfrm>
            <a:off x="6093304" y="975492"/>
            <a:ext cx="704756"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dirty="0" smtClean="0"/>
              <a:t>22</a:t>
            </a:r>
            <a:endParaRPr lang="en" dirty="0"/>
          </a:p>
        </p:txBody>
      </p:sp>
    </p:spTree>
    <p:extLst>
      <p:ext uri="{BB962C8B-B14F-4D97-AF65-F5344CB8AC3E}">
        <p14:creationId xmlns:p14="http://schemas.microsoft.com/office/powerpoint/2010/main" val="2500024243"/>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1"/>
          <p:cNvSpPr txBox="1">
            <a:spLocks noGrp="1"/>
          </p:cNvSpPr>
          <p:nvPr>
            <p:ph type="title"/>
          </p:nvPr>
        </p:nvSpPr>
        <p:spPr>
          <a:xfrm>
            <a:off x="682350" y="2525237"/>
            <a:ext cx="3139556" cy="800189"/>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sz="4000" dirty="0" smtClean="0"/>
              <a:t>Data Cleaning</a:t>
            </a:r>
            <a:endParaRPr sz="4000" dirty="0"/>
          </a:p>
        </p:txBody>
      </p:sp>
      <p:sp>
        <p:nvSpPr>
          <p:cNvPr id="543" name="Google Shape;543;p41"/>
          <p:cNvSpPr txBox="1">
            <a:spLocks noGrp="1"/>
          </p:cNvSpPr>
          <p:nvPr>
            <p:ph type="subTitle" idx="1"/>
          </p:nvPr>
        </p:nvSpPr>
        <p:spPr>
          <a:xfrm>
            <a:off x="682350" y="3321704"/>
            <a:ext cx="2798700" cy="923400"/>
          </a:xfrm>
          <a:prstGeom prst="rect">
            <a:avLst/>
          </a:prstGeom>
        </p:spPr>
        <p:txBody>
          <a:bodyPr spcFirstLastPara="1" wrap="square" lIns="91425" tIns="91425" rIns="91425" bIns="91425" anchor="t" anchorCtr="0">
            <a:noAutofit/>
          </a:bodyPr>
          <a:lstStyle/>
          <a:p>
            <a:pPr marL="0" lvl="0" indent="0">
              <a:spcAft>
                <a:spcPts val="1200"/>
              </a:spcAft>
            </a:pPr>
            <a:r>
              <a:rPr lang="en-US" dirty="0"/>
              <a:t>Get Ready for Insights: Outliers Out! 🔍✨</a:t>
            </a:r>
            <a:endParaRPr dirty="0"/>
          </a:p>
        </p:txBody>
      </p:sp>
      <p:pic>
        <p:nvPicPr>
          <p:cNvPr id="544" name="Google Shape;544;p41"/>
          <p:cNvPicPr preferRelativeResize="0"/>
          <p:nvPr/>
        </p:nvPicPr>
        <p:blipFill>
          <a:blip r:embed="rId3">
            <a:extLst>
              <a:ext uri="{28A0092B-C50C-407E-A947-70E740481C1C}">
                <a14:useLocalDpi xmlns:a14="http://schemas.microsoft.com/office/drawing/2010/main" val="0"/>
              </a:ext>
            </a:extLst>
          </a:blip>
          <a:stretch>
            <a:fillRect/>
          </a:stretch>
        </p:blipFill>
        <p:spPr>
          <a:xfrm>
            <a:off x="4007550" y="1132432"/>
            <a:ext cx="5136600" cy="2878636"/>
          </a:xfrm>
          <a:prstGeom prst="snip2DiagRect">
            <a:avLst>
              <a:gd name="adj1" fmla="val 0"/>
              <a:gd name="adj2" fmla="val 16667"/>
            </a:avLst>
          </a:prstGeom>
          <a:noFill/>
          <a:ln>
            <a:noFill/>
          </a:ln>
        </p:spPr>
      </p:pic>
      <p:grpSp>
        <p:nvGrpSpPr>
          <p:cNvPr id="545" name="Google Shape;545;p41"/>
          <p:cNvGrpSpPr/>
          <p:nvPr/>
        </p:nvGrpSpPr>
        <p:grpSpPr>
          <a:xfrm rot="10800000" flipH="1">
            <a:off x="-25500" y="4241429"/>
            <a:ext cx="3419250" cy="802275"/>
            <a:chOff x="44450" y="-428325"/>
            <a:chExt cx="3419250" cy="802275"/>
          </a:xfrm>
        </p:grpSpPr>
        <p:cxnSp>
          <p:nvCxnSpPr>
            <p:cNvPr id="546" name="Google Shape;546;p41"/>
            <p:cNvCxnSpPr/>
            <p:nvPr/>
          </p:nvCxnSpPr>
          <p:spPr>
            <a:xfrm>
              <a:off x="44450" y="-428325"/>
              <a:ext cx="798600" cy="798600"/>
            </a:xfrm>
            <a:prstGeom prst="straightConnector1">
              <a:avLst/>
            </a:prstGeom>
            <a:noFill/>
            <a:ln w="9525" cap="flat" cmpd="sng">
              <a:solidFill>
                <a:schemeClr val="accent2"/>
              </a:solidFill>
              <a:prstDash val="solid"/>
              <a:round/>
              <a:headEnd type="none" w="med" len="med"/>
              <a:tailEnd type="none" w="med" len="med"/>
            </a:ln>
          </p:spPr>
        </p:cxnSp>
        <p:cxnSp>
          <p:nvCxnSpPr>
            <p:cNvPr id="547" name="Google Shape;547;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48" name="Google Shape;548;p41"/>
          <p:cNvGrpSpPr/>
          <p:nvPr/>
        </p:nvGrpSpPr>
        <p:grpSpPr>
          <a:xfrm flipH="1">
            <a:off x="713400" y="-450"/>
            <a:ext cx="3519500" cy="902521"/>
            <a:chOff x="-55800" y="-528571"/>
            <a:chExt cx="3519500" cy="902521"/>
          </a:xfrm>
        </p:grpSpPr>
        <p:cxnSp>
          <p:nvCxnSpPr>
            <p:cNvPr id="549" name="Google Shape;549;p41"/>
            <p:cNvCxnSpPr/>
            <p:nvPr/>
          </p:nvCxnSpPr>
          <p:spPr>
            <a:xfrm>
              <a:off x="-55800" y="-528571"/>
              <a:ext cx="898800" cy="898800"/>
            </a:xfrm>
            <a:prstGeom prst="straightConnector1">
              <a:avLst/>
            </a:prstGeom>
            <a:noFill/>
            <a:ln w="9525" cap="flat" cmpd="sng">
              <a:solidFill>
                <a:schemeClr val="accent2"/>
              </a:solidFill>
              <a:prstDash val="solid"/>
              <a:round/>
              <a:headEnd type="none" w="med" len="med"/>
              <a:tailEnd type="none" w="med" len="med"/>
            </a:ln>
          </p:spPr>
        </p:cxnSp>
        <p:cxnSp>
          <p:nvCxnSpPr>
            <p:cNvPr id="550" name="Google Shape;550;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51" name="Google Shape;551;p41"/>
          <p:cNvGrpSpPr/>
          <p:nvPr/>
        </p:nvGrpSpPr>
        <p:grpSpPr>
          <a:xfrm flipH="1">
            <a:off x="3904902" y="-75295"/>
            <a:ext cx="2009569" cy="973361"/>
            <a:chOff x="5205411" y="-75307"/>
            <a:chExt cx="1728661" cy="837300"/>
          </a:xfrm>
        </p:grpSpPr>
        <p:cxnSp>
          <p:nvCxnSpPr>
            <p:cNvPr id="552" name="Google Shape;552;p4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3" name="Google Shape;553;p4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4" name="Google Shape;554;p4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15" name="Google Shape;360;p34"/>
          <p:cNvSpPr/>
          <p:nvPr/>
        </p:nvSpPr>
        <p:spPr>
          <a:xfrm>
            <a:off x="942380" y="1249021"/>
            <a:ext cx="2107500" cy="11163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1;p34"/>
          <p:cNvSpPr/>
          <p:nvPr/>
        </p:nvSpPr>
        <p:spPr>
          <a:xfrm>
            <a:off x="629787" y="1249021"/>
            <a:ext cx="2107500" cy="11163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3;p34"/>
          <p:cNvSpPr txBox="1">
            <a:spLocks/>
          </p:cNvSpPr>
          <p:nvPr/>
        </p:nvSpPr>
        <p:spPr>
          <a:xfrm>
            <a:off x="1049197" y="1257108"/>
            <a:ext cx="1234500" cy="110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9pPr>
          </a:lstStyle>
          <a:p>
            <a:pPr algn="ctr"/>
            <a:r>
              <a:rPr lang="en" sz="6000" dirty="0" smtClean="0">
                <a:solidFill>
                  <a:schemeClr val="dk2"/>
                </a:solidFill>
              </a:rPr>
              <a:t>03</a:t>
            </a:r>
            <a:endParaRPr lang="en" sz="6000" dirty="0">
              <a:solidFill>
                <a:schemeClr val="dk2"/>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p:nvPr/>
        </p:nvSpPr>
        <p:spPr>
          <a:xfrm>
            <a:off x="3371601" y="1335634"/>
            <a:ext cx="2441100" cy="3658929"/>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6074875" y="1293425"/>
            <a:ext cx="2441100" cy="3701138"/>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28025" y="1335635"/>
            <a:ext cx="2441100" cy="3658929"/>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45"/>
          <p:cNvSpPr txBox="1">
            <a:spLocks noGrp="1"/>
          </p:cNvSpPr>
          <p:nvPr>
            <p:ph type="title"/>
          </p:nvPr>
        </p:nvSpPr>
        <p:spPr>
          <a:xfrm>
            <a:off x="720300" y="452325"/>
            <a:ext cx="71760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General Info and Data types</a:t>
            </a:r>
            <a:endParaRPr dirty="0"/>
          </a:p>
        </p:txBody>
      </p:sp>
      <p:sp>
        <p:nvSpPr>
          <p:cNvPr id="630" name="Google Shape;630;p45"/>
          <p:cNvSpPr txBox="1">
            <a:spLocks noGrp="1"/>
          </p:cNvSpPr>
          <p:nvPr>
            <p:ph type="subTitle" idx="1"/>
          </p:nvPr>
        </p:nvSpPr>
        <p:spPr>
          <a:xfrm>
            <a:off x="606644" y="1428529"/>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smtClean="0"/>
              <a:t>Data Types</a:t>
            </a:r>
            <a:endParaRPr dirty="0"/>
          </a:p>
        </p:txBody>
      </p:sp>
      <p:sp>
        <p:nvSpPr>
          <p:cNvPr id="632" name="Google Shape;632;p45"/>
          <p:cNvSpPr txBox="1">
            <a:spLocks noGrp="1"/>
          </p:cNvSpPr>
          <p:nvPr>
            <p:ph type="subTitle" idx="3"/>
          </p:nvPr>
        </p:nvSpPr>
        <p:spPr>
          <a:xfrm>
            <a:off x="3459651" y="1445791"/>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smtClean="0"/>
              <a:t>Unique</a:t>
            </a:r>
            <a:endParaRPr dirty="0"/>
          </a:p>
        </p:txBody>
      </p:sp>
      <p:sp>
        <p:nvSpPr>
          <p:cNvPr id="634" name="Google Shape;634;p45"/>
          <p:cNvSpPr txBox="1">
            <a:spLocks noGrp="1"/>
          </p:cNvSpPr>
          <p:nvPr>
            <p:ph type="subTitle" idx="5"/>
          </p:nvPr>
        </p:nvSpPr>
        <p:spPr>
          <a:xfrm>
            <a:off x="6115177" y="1428529"/>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smtClean="0"/>
              <a:t>Nulls</a:t>
            </a:r>
            <a:endParaRPr dirty="0"/>
          </a:p>
        </p:txBody>
      </p:sp>
      <p:sp>
        <p:nvSpPr>
          <p:cNvPr id="636" name="Google Shape;636;p45"/>
          <p:cNvSpPr/>
          <p:nvPr/>
        </p:nvSpPr>
        <p:spPr>
          <a:xfrm>
            <a:off x="2435661" y="1397402"/>
            <a:ext cx="545400" cy="5121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45"/>
          <p:cNvGrpSpPr/>
          <p:nvPr/>
        </p:nvGrpSpPr>
        <p:grpSpPr>
          <a:xfrm>
            <a:off x="2592442" y="1545549"/>
            <a:ext cx="231837" cy="146184"/>
            <a:chOff x="3679750" y="1562750"/>
            <a:chExt cx="352550" cy="222300"/>
          </a:xfrm>
        </p:grpSpPr>
        <p:cxnSp>
          <p:nvCxnSpPr>
            <p:cNvPr id="638" name="Google Shape;638;p45"/>
            <p:cNvCxnSpPr/>
            <p:nvPr/>
          </p:nvCxnSpPr>
          <p:spPr>
            <a:xfrm>
              <a:off x="3679750" y="1650950"/>
              <a:ext cx="134100" cy="134100"/>
            </a:xfrm>
            <a:prstGeom prst="straightConnector1">
              <a:avLst/>
            </a:prstGeom>
            <a:noFill/>
            <a:ln w="19050" cap="flat" cmpd="sng">
              <a:solidFill>
                <a:schemeClr val="lt1"/>
              </a:solidFill>
              <a:prstDash val="solid"/>
              <a:round/>
              <a:headEnd type="none" w="med" len="med"/>
              <a:tailEnd type="none" w="med" len="med"/>
            </a:ln>
          </p:spPr>
        </p:cxnSp>
        <p:cxnSp>
          <p:nvCxnSpPr>
            <p:cNvPr id="639" name="Google Shape;639;p45"/>
            <p:cNvCxnSpPr/>
            <p:nvPr/>
          </p:nvCxnSpPr>
          <p:spPr>
            <a:xfrm rot="10800000" flipH="1">
              <a:off x="3810000" y="1562750"/>
              <a:ext cx="222300" cy="222300"/>
            </a:xfrm>
            <a:prstGeom prst="straightConnector1">
              <a:avLst/>
            </a:prstGeom>
            <a:noFill/>
            <a:ln w="19050" cap="flat" cmpd="sng">
              <a:solidFill>
                <a:schemeClr val="lt1"/>
              </a:solidFill>
              <a:prstDash val="solid"/>
              <a:round/>
              <a:headEnd type="none" w="med" len="med"/>
              <a:tailEnd type="none" w="med" len="med"/>
            </a:ln>
          </p:spPr>
        </p:cxnSp>
      </p:grpSp>
      <p:sp>
        <p:nvSpPr>
          <p:cNvPr id="640" name="Google Shape;640;p45"/>
          <p:cNvSpPr/>
          <p:nvPr/>
        </p:nvSpPr>
        <p:spPr>
          <a:xfrm>
            <a:off x="3446151" y="1397402"/>
            <a:ext cx="545400" cy="5121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641;p45"/>
          <p:cNvGrpSpPr/>
          <p:nvPr/>
        </p:nvGrpSpPr>
        <p:grpSpPr>
          <a:xfrm>
            <a:off x="3567490" y="1603549"/>
            <a:ext cx="231837" cy="146184"/>
            <a:chOff x="3679750" y="1562750"/>
            <a:chExt cx="352550" cy="222300"/>
          </a:xfrm>
        </p:grpSpPr>
        <p:cxnSp>
          <p:nvCxnSpPr>
            <p:cNvPr id="642" name="Google Shape;642;p45"/>
            <p:cNvCxnSpPr/>
            <p:nvPr/>
          </p:nvCxnSpPr>
          <p:spPr>
            <a:xfrm>
              <a:off x="3679750" y="1650950"/>
              <a:ext cx="134100" cy="134100"/>
            </a:xfrm>
            <a:prstGeom prst="straightConnector1">
              <a:avLst/>
            </a:prstGeom>
            <a:noFill/>
            <a:ln w="19050" cap="flat" cmpd="sng">
              <a:solidFill>
                <a:schemeClr val="lt1"/>
              </a:solidFill>
              <a:prstDash val="solid"/>
              <a:round/>
              <a:headEnd type="none" w="med" len="med"/>
              <a:tailEnd type="none" w="med" len="med"/>
            </a:ln>
          </p:spPr>
        </p:cxnSp>
        <p:cxnSp>
          <p:nvCxnSpPr>
            <p:cNvPr id="643" name="Google Shape;643;p45"/>
            <p:cNvCxnSpPr/>
            <p:nvPr/>
          </p:nvCxnSpPr>
          <p:spPr>
            <a:xfrm rot="10800000" flipH="1">
              <a:off x="3810000" y="1562750"/>
              <a:ext cx="222300" cy="222300"/>
            </a:xfrm>
            <a:prstGeom prst="straightConnector1">
              <a:avLst/>
            </a:prstGeom>
            <a:noFill/>
            <a:ln w="19050" cap="flat" cmpd="sng">
              <a:solidFill>
                <a:schemeClr val="lt1"/>
              </a:solidFill>
              <a:prstDash val="solid"/>
              <a:round/>
              <a:headEnd type="none" w="med" len="med"/>
              <a:tailEnd type="none" w="med" len="med"/>
            </a:ln>
          </p:spPr>
        </p:cxnSp>
      </p:grpSp>
      <p:sp>
        <p:nvSpPr>
          <p:cNvPr id="644" name="Google Shape;644;p45"/>
          <p:cNvSpPr/>
          <p:nvPr/>
        </p:nvSpPr>
        <p:spPr>
          <a:xfrm rot="10800000">
            <a:off x="8209895" y="1258827"/>
            <a:ext cx="545400" cy="5121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8352037" y="1428529"/>
            <a:ext cx="231837" cy="146184"/>
            <a:chOff x="3679750" y="1562750"/>
            <a:chExt cx="352550" cy="222300"/>
          </a:xfrm>
        </p:grpSpPr>
        <p:cxnSp>
          <p:nvCxnSpPr>
            <p:cNvPr id="646" name="Google Shape;646;p45"/>
            <p:cNvCxnSpPr/>
            <p:nvPr/>
          </p:nvCxnSpPr>
          <p:spPr>
            <a:xfrm>
              <a:off x="3679750" y="1650950"/>
              <a:ext cx="134100" cy="134100"/>
            </a:xfrm>
            <a:prstGeom prst="straightConnector1">
              <a:avLst/>
            </a:prstGeom>
            <a:noFill/>
            <a:ln w="19050" cap="flat" cmpd="sng">
              <a:solidFill>
                <a:schemeClr val="lt1"/>
              </a:solidFill>
              <a:prstDash val="solid"/>
              <a:round/>
              <a:headEnd type="none" w="med" len="med"/>
              <a:tailEnd type="none" w="med" len="med"/>
            </a:ln>
          </p:spPr>
        </p:cxnSp>
        <p:cxnSp>
          <p:nvCxnSpPr>
            <p:cNvPr id="647" name="Google Shape;647;p45"/>
            <p:cNvCxnSpPr/>
            <p:nvPr/>
          </p:nvCxnSpPr>
          <p:spPr>
            <a:xfrm rot="10800000" flipH="1">
              <a:off x="3810000" y="1562750"/>
              <a:ext cx="222300" cy="222300"/>
            </a:xfrm>
            <a:prstGeom prst="straightConnector1">
              <a:avLst/>
            </a:prstGeom>
            <a:noFill/>
            <a:ln w="19050" cap="flat" cmpd="sng">
              <a:solidFill>
                <a:schemeClr val="lt1"/>
              </a:solidFill>
              <a:prstDash val="solid"/>
              <a:round/>
              <a:headEnd type="none" w="med" len="med"/>
              <a:tailEnd type="none" w="med" len="med"/>
            </a:ln>
          </p:spPr>
        </p:cxnSp>
      </p:grpSp>
      <p:grpSp>
        <p:nvGrpSpPr>
          <p:cNvPr id="648" name="Google Shape;648;p45"/>
          <p:cNvGrpSpPr/>
          <p:nvPr/>
        </p:nvGrpSpPr>
        <p:grpSpPr>
          <a:xfrm>
            <a:off x="3961572" y="226825"/>
            <a:ext cx="987245" cy="256500"/>
            <a:chOff x="713275" y="4065425"/>
            <a:chExt cx="987245" cy="256500"/>
          </a:xfrm>
        </p:grpSpPr>
        <p:sp>
          <p:nvSpPr>
            <p:cNvPr id="649" name="Google Shape;649;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45"/>
          <p:cNvGrpSpPr/>
          <p:nvPr/>
        </p:nvGrpSpPr>
        <p:grpSpPr>
          <a:xfrm>
            <a:off x="6915274" y="-3963"/>
            <a:ext cx="2070925" cy="640750"/>
            <a:chOff x="205975" y="-266800"/>
            <a:chExt cx="2070925" cy="640750"/>
          </a:xfrm>
        </p:grpSpPr>
        <p:cxnSp>
          <p:nvCxnSpPr>
            <p:cNvPr id="653" name="Google Shape;653;p45"/>
            <p:cNvCxnSpPr/>
            <p:nvPr/>
          </p:nvCxnSpPr>
          <p:spPr>
            <a:xfrm>
              <a:off x="205975" y="-266800"/>
              <a:ext cx="637200" cy="637200"/>
            </a:xfrm>
            <a:prstGeom prst="straightConnector1">
              <a:avLst/>
            </a:prstGeom>
            <a:noFill/>
            <a:ln w="9525" cap="flat" cmpd="sng">
              <a:solidFill>
                <a:schemeClr val="accent2"/>
              </a:solidFill>
              <a:prstDash val="solid"/>
              <a:round/>
              <a:headEnd type="none" w="med" len="med"/>
              <a:tailEnd type="none" w="med" len="med"/>
            </a:ln>
          </p:spPr>
        </p:cxnSp>
        <p:cxnSp>
          <p:nvCxnSpPr>
            <p:cNvPr id="654" name="Google Shape;654;p45"/>
            <p:cNvCxnSpPr/>
            <p:nvPr/>
          </p:nvCxnSpPr>
          <p:spPr>
            <a:xfrm>
              <a:off x="839600" y="373950"/>
              <a:ext cx="1437300" cy="0"/>
            </a:xfrm>
            <a:prstGeom prst="straightConnector1">
              <a:avLst/>
            </a:prstGeom>
            <a:noFill/>
            <a:ln w="9525" cap="flat" cmpd="sng">
              <a:solidFill>
                <a:schemeClr val="accent2"/>
              </a:solidFill>
              <a:prstDash val="solid"/>
              <a:round/>
              <a:headEnd type="none" w="med" len="med"/>
              <a:tailEnd type="oval" w="med" len="med"/>
            </a:ln>
          </p:spPr>
        </p:cxnSp>
      </p:grpSp>
      <p:grpSp>
        <p:nvGrpSpPr>
          <p:cNvPr id="655" name="Google Shape;655;p45"/>
          <p:cNvGrpSpPr/>
          <p:nvPr/>
        </p:nvGrpSpPr>
        <p:grpSpPr>
          <a:xfrm rot="10800000" flipH="1">
            <a:off x="-147445" y="1155131"/>
            <a:ext cx="2642425" cy="640750"/>
            <a:chOff x="205975" y="-266800"/>
            <a:chExt cx="2642425" cy="640750"/>
          </a:xfrm>
        </p:grpSpPr>
        <p:cxnSp>
          <p:nvCxnSpPr>
            <p:cNvPr id="656" name="Google Shape;656;p45"/>
            <p:cNvCxnSpPr/>
            <p:nvPr/>
          </p:nvCxnSpPr>
          <p:spPr>
            <a:xfrm>
              <a:off x="205975" y="-266800"/>
              <a:ext cx="637200" cy="637200"/>
            </a:xfrm>
            <a:prstGeom prst="straightConnector1">
              <a:avLst/>
            </a:prstGeom>
            <a:noFill/>
            <a:ln w="9525" cap="flat" cmpd="sng">
              <a:solidFill>
                <a:schemeClr val="accent2"/>
              </a:solidFill>
              <a:prstDash val="solid"/>
              <a:round/>
              <a:headEnd type="none" w="med" len="med"/>
              <a:tailEnd type="none" w="med" len="med"/>
            </a:ln>
          </p:spPr>
        </p:cxnSp>
        <p:cxnSp>
          <p:nvCxnSpPr>
            <p:cNvPr id="657" name="Google Shape;657;p45"/>
            <p:cNvCxnSpPr/>
            <p:nvPr/>
          </p:nvCxnSpPr>
          <p:spPr>
            <a:xfrm>
              <a:off x="839600" y="373950"/>
              <a:ext cx="2008800" cy="0"/>
            </a:xfrm>
            <a:prstGeom prst="straightConnector1">
              <a:avLst/>
            </a:prstGeom>
            <a:noFill/>
            <a:ln w="9525" cap="flat" cmpd="sng">
              <a:solidFill>
                <a:schemeClr val="accent2"/>
              </a:solidFill>
              <a:prstDash val="solid"/>
              <a:round/>
              <a:headEnd type="none" w="med" len="med"/>
              <a:tailEnd type="oval" w="med" len="med"/>
            </a:ln>
          </p:spPr>
        </p:cxnSp>
      </p:grpSp>
      <p:grpSp>
        <p:nvGrpSpPr>
          <p:cNvPr id="658" name="Google Shape;658;p45"/>
          <p:cNvGrpSpPr/>
          <p:nvPr/>
        </p:nvGrpSpPr>
        <p:grpSpPr>
          <a:xfrm>
            <a:off x="1354938" y="4638951"/>
            <a:ext cx="987245" cy="256500"/>
            <a:chOff x="713275" y="4065425"/>
            <a:chExt cx="987245" cy="256500"/>
          </a:xfrm>
        </p:grpSpPr>
        <p:sp>
          <p:nvSpPr>
            <p:cNvPr id="659" name="Google Shape;659;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45"/>
          <p:cNvGrpSpPr/>
          <p:nvPr/>
        </p:nvGrpSpPr>
        <p:grpSpPr>
          <a:xfrm>
            <a:off x="7896300" y="872188"/>
            <a:ext cx="987245" cy="256500"/>
            <a:chOff x="713275" y="4065425"/>
            <a:chExt cx="987245" cy="256500"/>
          </a:xfrm>
        </p:grpSpPr>
        <p:sp>
          <p:nvSpPr>
            <p:cNvPr id="663" name="Google Shape;663;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01" y="1839882"/>
            <a:ext cx="2049958" cy="2699956"/>
          </a:xfrm>
          <a:prstGeom prst="rect">
            <a:avLst/>
          </a:prstGeom>
          <a:ln>
            <a:noFill/>
          </a:ln>
          <a:effectLst>
            <a:softEdge rad="112500"/>
          </a:effectLst>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3143" y="1839881"/>
            <a:ext cx="1902530" cy="2699957"/>
          </a:xfrm>
          <a:prstGeom prst="rect">
            <a:avLst/>
          </a:prstGeom>
          <a:ln>
            <a:noFill/>
          </a:ln>
          <a:effectLst>
            <a:softEdge rad="112500"/>
          </a:effectLst>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843195"/>
            <a:ext cx="1860873" cy="2699957"/>
          </a:xfrm>
          <a:prstGeom prst="rect">
            <a:avLst/>
          </a:prstGeom>
          <a:ln>
            <a:noFill/>
          </a:ln>
          <a:effectLst>
            <a:softEdge rad="112500"/>
          </a:effectLst>
        </p:spPr>
      </p:pic>
    </p:spTree>
    <p:extLst>
      <p:ext uri="{BB962C8B-B14F-4D97-AF65-F5344CB8AC3E}">
        <p14:creationId xmlns:p14="http://schemas.microsoft.com/office/powerpoint/2010/main" val="24488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5"/>
          <p:cNvSpPr/>
          <p:nvPr/>
        </p:nvSpPr>
        <p:spPr>
          <a:xfrm>
            <a:off x="6743700" y="3296750"/>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7045500" y="890994"/>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9" name="Google Shape;919;p55"/>
          <p:cNvPicPr preferRelativeResize="0"/>
          <p:nvPr/>
        </p:nvPicPr>
        <p:blipFill>
          <a:blip r:embed="rId3">
            <a:extLst>
              <a:ext uri="{28A0092B-C50C-407E-A947-70E740481C1C}">
                <a14:useLocalDpi xmlns:a14="http://schemas.microsoft.com/office/drawing/2010/main" val="0"/>
              </a:ext>
            </a:extLst>
          </a:blip>
          <a:stretch>
            <a:fillRect/>
          </a:stretch>
        </p:blipFill>
        <p:spPr>
          <a:xfrm>
            <a:off x="1007270" y="906945"/>
            <a:ext cx="7139054" cy="3267139"/>
          </a:xfrm>
          <a:prstGeom prst="rect">
            <a:avLst/>
          </a:prstGeom>
          <a:noFill/>
          <a:ln>
            <a:noFill/>
          </a:ln>
        </p:spPr>
      </p:pic>
      <p:sp>
        <p:nvSpPr>
          <p:cNvPr id="920" name="Google Shape;920;p55"/>
          <p:cNvSpPr txBox="1">
            <a:spLocks noGrp="1"/>
          </p:cNvSpPr>
          <p:nvPr>
            <p:ph type="title"/>
          </p:nvPr>
        </p:nvSpPr>
        <p:spPr>
          <a:xfrm>
            <a:off x="484800" y="205464"/>
            <a:ext cx="3153600"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Dublicate Values</a:t>
            </a:r>
            <a:endParaRPr dirty="0"/>
          </a:p>
        </p:txBody>
      </p:sp>
      <p:grpSp>
        <p:nvGrpSpPr>
          <p:cNvPr id="922" name="Google Shape;922;p55"/>
          <p:cNvGrpSpPr/>
          <p:nvPr/>
        </p:nvGrpSpPr>
        <p:grpSpPr>
          <a:xfrm>
            <a:off x="714324" y="735806"/>
            <a:ext cx="7717326" cy="4343400"/>
            <a:chOff x="713409" y="1097136"/>
            <a:chExt cx="3891167" cy="2949220"/>
          </a:xfrm>
        </p:grpSpPr>
        <p:sp>
          <p:nvSpPr>
            <p:cNvPr id="923" name="Google Shape;923;p55"/>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5"/>
          <p:cNvGrpSpPr/>
          <p:nvPr/>
        </p:nvGrpSpPr>
        <p:grpSpPr>
          <a:xfrm>
            <a:off x="83492" y="4658981"/>
            <a:ext cx="987245" cy="256500"/>
            <a:chOff x="713275" y="4065425"/>
            <a:chExt cx="987245" cy="256500"/>
          </a:xfrm>
        </p:grpSpPr>
        <p:sp>
          <p:nvSpPr>
            <p:cNvPr id="927" name="Google Shape;927;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5"/>
          <p:cNvGrpSpPr/>
          <p:nvPr/>
        </p:nvGrpSpPr>
        <p:grpSpPr>
          <a:xfrm rot="10800000">
            <a:off x="-690235" y="4504758"/>
            <a:ext cx="4215075" cy="1210176"/>
            <a:chOff x="-363475" y="-836226"/>
            <a:chExt cx="4215075" cy="1210176"/>
          </a:xfrm>
        </p:grpSpPr>
        <p:cxnSp>
          <p:nvCxnSpPr>
            <p:cNvPr id="931" name="Google Shape;931;p55"/>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932" name="Google Shape;932;p55"/>
            <p:cNvCxnSpPr/>
            <p:nvPr/>
          </p:nvCxnSpPr>
          <p:spPr>
            <a:xfrm>
              <a:off x="839600" y="373950"/>
              <a:ext cx="3012000" cy="0"/>
            </a:xfrm>
            <a:prstGeom prst="straightConnector1">
              <a:avLst/>
            </a:prstGeom>
            <a:noFill/>
            <a:ln w="9525" cap="flat" cmpd="sng">
              <a:solidFill>
                <a:schemeClr val="accent2"/>
              </a:solidFill>
              <a:prstDash val="solid"/>
              <a:round/>
              <a:headEnd type="none" w="med" len="med"/>
              <a:tailEnd type="oval" w="med" len="med"/>
            </a:ln>
          </p:spPr>
        </p:cxnSp>
      </p:grpSp>
      <p:grpSp>
        <p:nvGrpSpPr>
          <p:cNvPr id="933" name="Google Shape;933;p55"/>
          <p:cNvGrpSpPr/>
          <p:nvPr/>
        </p:nvGrpSpPr>
        <p:grpSpPr>
          <a:xfrm>
            <a:off x="7780950" y="411113"/>
            <a:ext cx="987245" cy="256500"/>
            <a:chOff x="713275" y="4065425"/>
            <a:chExt cx="987245" cy="256500"/>
          </a:xfrm>
        </p:grpSpPr>
        <p:sp>
          <p:nvSpPr>
            <p:cNvPr id="934" name="Google Shape;934;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18555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2"/>
          <p:cNvSpPr txBox="1">
            <a:spLocks noGrp="1"/>
          </p:cNvSpPr>
          <p:nvPr>
            <p:ph type="title"/>
          </p:nvPr>
        </p:nvSpPr>
        <p:spPr>
          <a:xfrm>
            <a:off x="713400" y="445025"/>
            <a:ext cx="7717200" cy="615523"/>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smtClean="0"/>
              <a:t>Box Blots of each Feature</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129" y="1017725"/>
            <a:ext cx="6793741" cy="390005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5"/>
          <p:cNvSpPr/>
          <p:nvPr/>
        </p:nvSpPr>
        <p:spPr>
          <a:xfrm>
            <a:off x="6743700" y="3296750"/>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7045500" y="890994"/>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9" name="Google Shape;919;p55"/>
          <p:cNvPicPr preferRelativeResize="0"/>
          <p:nvPr/>
        </p:nvPicPr>
        <p:blipFill>
          <a:blip r:embed="rId3">
            <a:extLst>
              <a:ext uri="{28A0092B-C50C-407E-A947-70E740481C1C}">
                <a14:useLocalDpi xmlns:a14="http://schemas.microsoft.com/office/drawing/2010/main" val="0"/>
              </a:ext>
            </a:extLst>
          </a:blip>
          <a:stretch>
            <a:fillRect/>
          </a:stretch>
        </p:blipFill>
        <p:spPr>
          <a:xfrm>
            <a:off x="950119" y="906945"/>
            <a:ext cx="7196203" cy="3267139"/>
          </a:xfrm>
          <a:prstGeom prst="rect">
            <a:avLst/>
          </a:prstGeom>
          <a:noFill/>
          <a:ln>
            <a:noFill/>
          </a:ln>
        </p:spPr>
      </p:pic>
      <p:sp>
        <p:nvSpPr>
          <p:cNvPr id="920" name="Google Shape;920;p55"/>
          <p:cNvSpPr txBox="1">
            <a:spLocks noGrp="1"/>
          </p:cNvSpPr>
          <p:nvPr>
            <p:ph type="title"/>
          </p:nvPr>
        </p:nvSpPr>
        <p:spPr>
          <a:xfrm>
            <a:off x="484800" y="205464"/>
            <a:ext cx="3153600"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Outliers Values</a:t>
            </a:r>
            <a:endParaRPr dirty="0"/>
          </a:p>
        </p:txBody>
      </p:sp>
      <p:grpSp>
        <p:nvGrpSpPr>
          <p:cNvPr id="922" name="Google Shape;922;p55"/>
          <p:cNvGrpSpPr/>
          <p:nvPr/>
        </p:nvGrpSpPr>
        <p:grpSpPr>
          <a:xfrm>
            <a:off x="714324" y="735806"/>
            <a:ext cx="7717326" cy="4343400"/>
            <a:chOff x="713409" y="1097136"/>
            <a:chExt cx="3891167" cy="2949220"/>
          </a:xfrm>
        </p:grpSpPr>
        <p:sp>
          <p:nvSpPr>
            <p:cNvPr id="923" name="Google Shape;923;p55"/>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ln/>
          </p:spPr>
          <p:style>
            <a:lnRef idx="0">
              <a:schemeClr val="dk1"/>
            </a:lnRef>
            <a:fillRef idx="3">
              <a:schemeClr val="dk1"/>
            </a:fillRef>
            <a:effectRef idx="3">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ln/>
          </p:spPr>
          <p:style>
            <a:lnRef idx="0">
              <a:schemeClr val="dk1"/>
            </a:lnRef>
            <a:fillRef idx="3">
              <a:schemeClr val="dk1"/>
            </a:fillRef>
            <a:effectRef idx="3">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ln/>
          </p:spPr>
          <p:style>
            <a:lnRef idx="0">
              <a:schemeClr val="dk1"/>
            </a:lnRef>
            <a:fillRef idx="3">
              <a:schemeClr val="dk1"/>
            </a:fillRef>
            <a:effectRef idx="3">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5"/>
          <p:cNvGrpSpPr/>
          <p:nvPr/>
        </p:nvGrpSpPr>
        <p:grpSpPr>
          <a:xfrm>
            <a:off x="83492" y="4658981"/>
            <a:ext cx="987245" cy="256500"/>
            <a:chOff x="713275" y="4065425"/>
            <a:chExt cx="987245" cy="256500"/>
          </a:xfrm>
        </p:grpSpPr>
        <p:sp>
          <p:nvSpPr>
            <p:cNvPr id="927" name="Google Shape;927;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5"/>
          <p:cNvGrpSpPr/>
          <p:nvPr/>
        </p:nvGrpSpPr>
        <p:grpSpPr>
          <a:xfrm rot="10800000">
            <a:off x="-690235" y="4504758"/>
            <a:ext cx="4215075" cy="1210176"/>
            <a:chOff x="-363475" y="-836226"/>
            <a:chExt cx="4215075" cy="1210176"/>
          </a:xfrm>
        </p:grpSpPr>
        <p:cxnSp>
          <p:nvCxnSpPr>
            <p:cNvPr id="931" name="Google Shape;931;p55"/>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932" name="Google Shape;932;p55"/>
            <p:cNvCxnSpPr/>
            <p:nvPr/>
          </p:nvCxnSpPr>
          <p:spPr>
            <a:xfrm>
              <a:off x="839600" y="373950"/>
              <a:ext cx="3012000" cy="0"/>
            </a:xfrm>
            <a:prstGeom prst="straightConnector1">
              <a:avLst/>
            </a:prstGeom>
            <a:noFill/>
            <a:ln w="9525" cap="flat" cmpd="sng">
              <a:solidFill>
                <a:schemeClr val="accent2"/>
              </a:solidFill>
              <a:prstDash val="solid"/>
              <a:round/>
              <a:headEnd type="none" w="med" len="med"/>
              <a:tailEnd type="oval" w="med" len="med"/>
            </a:ln>
          </p:spPr>
        </p:cxnSp>
      </p:grpSp>
      <p:grpSp>
        <p:nvGrpSpPr>
          <p:cNvPr id="933" name="Google Shape;933;p55"/>
          <p:cNvGrpSpPr/>
          <p:nvPr/>
        </p:nvGrpSpPr>
        <p:grpSpPr>
          <a:xfrm>
            <a:off x="7780950" y="411113"/>
            <a:ext cx="987245" cy="256500"/>
            <a:chOff x="713275" y="4065425"/>
            <a:chExt cx="987245" cy="256500"/>
          </a:xfrm>
        </p:grpSpPr>
        <p:sp>
          <p:nvSpPr>
            <p:cNvPr id="934" name="Google Shape;934;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3948518"/>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5"/>
          <p:cNvSpPr/>
          <p:nvPr/>
        </p:nvSpPr>
        <p:spPr>
          <a:xfrm>
            <a:off x="5288280" y="1067924"/>
            <a:ext cx="3695699" cy="3648855"/>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75602" y="1113337"/>
            <a:ext cx="3623559" cy="3603443"/>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txBox="1">
            <a:spLocks noGrp="1"/>
          </p:cNvSpPr>
          <p:nvPr>
            <p:ph type="title"/>
          </p:nvPr>
        </p:nvSpPr>
        <p:spPr>
          <a:xfrm>
            <a:off x="23543" y="68060"/>
            <a:ext cx="71760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Effect of outliers in correaltion</a:t>
            </a:r>
            <a:endParaRPr dirty="0"/>
          </a:p>
        </p:txBody>
      </p:sp>
      <p:sp>
        <p:nvSpPr>
          <p:cNvPr id="630" name="Google Shape;630;p45"/>
          <p:cNvSpPr txBox="1">
            <a:spLocks noGrp="1"/>
          </p:cNvSpPr>
          <p:nvPr>
            <p:ph type="subTitle" idx="1"/>
          </p:nvPr>
        </p:nvSpPr>
        <p:spPr>
          <a:xfrm>
            <a:off x="175529" y="1109788"/>
            <a:ext cx="3608709"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dirty="0" smtClean="0"/>
              <a:t>Correlation matrix before</a:t>
            </a:r>
            <a:endParaRPr dirty="0"/>
          </a:p>
        </p:txBody>
      </p:sp>
      <p:sp>
        <p:nvSpPr>
          <p:cNvPr id="634" name="Google Shape;634;p45"/>
          <p:cNvSpPr txBox="1">
            <a:spLocks noGrp="1"/>
          </p:cNvSpPr>
          <p:nvPr>
            <p:ph type="subTitle" idx="5"/>
          </p:nvPr>
        </p:nvSpPr>
        <p:spPr>
          <a:xfrm>
            <a:off x="5033252" y="1103936"/>
            <a:ext cx="3600208"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smtClean="0"/>
              <a:t>Correaltion matrix after outliers</a:t>
            </a:r>
            <a:endParaRPr dirty="0"/>
          </a:p>
        </p:txBody>
      </p:sp>
      <p:grpSp>
        <p:nvGrpSpPr>
          <p:cNvPr id="652" name="Google Shape;652;p45"/>
          <p:cNvGrpSpPr/>
          <p:nvPr/>
        </p:nvGrpSpPr>
        <p:grpSpPr>
          <a:xfrm rot="10800000">
            <a:off x="6985832" y="4777415"/>
            <a:ext cx="2070925" cy="640750"/>
            <a:chOff x="205975" y="-266800"/>
            <a:chExt cx="2070925" cy="640750"/>
          </a:xfrm>
        </p:grpSpPr>
        <p:cxnSp>
          <p:nvCxnSpPr>
            <p:cNvPr id="653" name="Google Shape;653;p45"/>
            <p:cNvCxnSpPr/>
            <p:nvPr/>
          </p:nvCxnSpPr>
          <p:spPr>
            <a:xfrm>
              <a:off x="205975" y="-266800"/>
              <a:ext cx="637200" cy="637200"/>
            </a:xfrm>
            <a:prstGeom prst="straightConnector1">
              <a:avLst/>
            </a:prstGeom>
            <a:noFill/>
            <a:ln w="9525" cap="flat" cmpd="sng">
              <a:solidFill>
                <a:schemeClr val="accent2"/>
              </a:solidFill>
              <a:prstDash val="solid"/>
              <a:round/>
              <a:headEnd type="none" w="med" len="med"/>
              <a:tailEnd type="none" w="med" len="med"/>
            </a:ln>
          </p:spPr>
        </p:cxnSp>
        <p:cxnSp>
          <p:nvCxnSpPr>
            <p:cNvPr id="654" name="Google Shape;654;p45"/>
            <p:cNvCxnSpPr/>
            <p:nvPr/>
          </p:nvCxnSpPr>
          <p:spPr>
            <a:xfrm>
              <a:off x="839600" y="373950"/>
              <a:ext cx="1437300" cy="0"/>
            </a:xfrm>
            <a:prstGeom prst="straightConnector1">
              <a:avLst/>
            </a:prstGeom>
            <a:noFill/>
            <a:ln w="9525" cap="flat" cmpd="sng">
              <a:solidFill>
                <a:schemeClr val="accent2"/>
              </a:solidFill>
              <a:prstDash val="solid"/>
              <a:round/>
              <a:headEnd type="none" w="med" len="med"/>
              <a:tailEnd type="oval" w="med" len="med"/>
            </a:ln>
          </p:spPr>
        </p:cxnSp>
      </p:grpSp>
      <p:grpSp>
        <p:nvGrpSpPr>
          <p:cNvPr id="655" name="Google Shape;655;p45"/>
          <p:cNvGrpSpPr/>
          <p:nvPr/>
        </p:nvGrpSpPr>
        <p:grpSpPr>
          <a:xfrm rot="10800000" flipH="1">
            <a:off x="-143070" y="4784920"/>
            <a:ext cx="2642425" cy="640750"/>
            <a:chOff x="205975" y="-266800"/>
            <a:chExt cx="2642425" cy="640750"/>
          </a:xfrm>
        </p:grpSpPr>
        <p:cxnSp>
          <p:nvCxnSpPr>
            <p:cNvPr id="656" name="Google Shape;656;p45"/>
            <p:cNvCxnSpPr/>
            <p:nvPr/>
          </p:nvCxnSpPr>
          <p:spPr>
            <a:xfrm>
              <a:off x="205975" y="-266800"/>
              <a:ext cx="637200" cy="637200"/>
            </a:xfrm>
            <a:prstGeom prst="straightConnector1">
              <a:avLst/>
            </a:prstGeom>
            <a:noFill/>
            <a:ln w="9525" cap="flat" cmpd="sng">
              <a:solidFill>
                <a:schemeClr val="accent2"/>
              </a:solidFill>
              <a:prstDash val="solid"/>
              <a:round/>
              <a:headEnd type="none" w="med" len="med"/>
              <a:tailEnd type="none" w="med" len="med"/>
            </a:ln>
          </p:spPr>
        </p:cxnSp>
        <p:cxnSp>
          <p:nvCxnSpPr>
            <p:cNvPr id="657" name="Google Shape;657;p45"/>
            <p:cNvCxnSpPr/>
            <p:nvPr/>
          </p:nvCxnSpPr>
          <p:spPr>
            <a:xfrm>
              <a:off x="839600" y="373950"/>
              <a:ext cx="2008800" cy="0"/>
            </a:xfrm>
            <a:prstGeom prst="straightConnector1">
              <a:avLst/>
            </a:prstGeom>
            <a:noFill/>
            <a:ln w="9525" cap="flat" cmpd="sng">
              <a:solidFill>
                <a:schemeClr val="accent2"/>
              </a:solidFill>
              <a:prstDash val="solid"/>
              <a:round/>
              <a:headEnd type="none" w="med" len="med"/>
              <a:tailEnd type="oval" w="med" len="med"/>
            </a:ln>
          </p:spPr>
        </p:cxnSp>
      </p:grpSp>
      <p:grpSp>
        <p:nvGrpSpPr>
          <p:cNvPr id="658" name="Google Shape;658;p45"/>
          <p:cNvGrpSpPr/>
          <p:nvPr/>
        </p:nvGrpSpPr>
        <p:grpSpPr>
          <a:xfrm>
            <a:off x="6082089" y="593642"/>
            <a:ext cx="987245" cy="256500"/>
            <a:chOff x="713275" y="4065425"/>
            <a:chExt cx="987245" cy="256500"/>
          </a:xfrm>
        </p:grpSpPr>
        <p:sp>
          <p:nvSpPr>
            <p:cNvPr id="659" name="Google Shape;659;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45"/>
          <p:cNvGrpSpPr/>
          <p:nvPr/>
        </p:nvGrpSpPr>
        <p:grpSpPr>
          <a:xfrm>
            <a:off x="4299161" y="4806311"/>
            <a:ext cx="987245" cy="256500"/>
            <a:chOff x="713275" y="4065425"/>
            <a:chExt cx="987245" cy="256500"/>
          </a:xfrm>
        </p:grpSpPr>
        <p:sp>
          <p:nvSpPr>
            <p:cNvPr id="663" name="Google Shape;663;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96" y="1525071"/>
            <a:ext cx="3718527" cy="32487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280" y="1503489"/>
            <a:ext cx="3718527" cy="31777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79538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49"/>
          <p:cNvSpPr txBox="1">
            <a:spLocks noGrp="1"/>
          </p:cNvSpPr>
          <p:nvPr>
            <p:ph type="title"/>
          </p:nvPr>
        </p:nvSpPr>
        <p:spPr>
          <a:xfrm>
            <a:off x="474504" y="2303042"/>
            <a:ext cx="7717200" cy="572700"/>
          </a:xfrm>
          <a:prstGeom prst="rect">
            <a:avLst/>
          </a:prstGeom>
        </p:spPr>
        <p:txBody>
          <a:bodyPr spcFirstLastPara="1" wrap="square" lIns="91425" tIns="91425" rIns="91425" bIns="91425" anchor="t" anchorCtr="0">
            <a:noAutofit/>
          </a:bodyPr>
          <a:lstStyle/>
          <a:p>
            <a:pPr lvl="0"/>
            <a:r>
              <a:rPr lang="en-US" sz="4000" dirty="0" smtClean="0"/>
              <a:t>Detailed Analysis</a:t>
            </a:r>
            <a:endParaRPr sz="4000" dirty="0"/>
          </a:p>
        </p:txBody>
      </p:sp>
      <p:sp>
        <p:nvSpPr>
          <p:cNvPr id="731" name="Google Shape;731;p49"/>
          <p:cNvSpPr txBox="1">
            <a:spLocks noGrp="1"/>
          </p:cNvSpPr>
          <p:nvPr>
            <p:ph type="subTitle" idx="1"/>
          </p:nvPr>
        </p:nvSpPr>
        <p:spPr>
          <a:xfrm>
            <a:off x="474504" y="3032330"/>
            <a:ext cx="3541200" cy="1416000"/>
          </a:xfrm>
          <a:prstGeom prst="rect">
            <a:avLst/>
          </a:prstGeom>
        </p:spPr>
        <p:txBody>
          <a:bodyPr spcFirstLastPara="1" wrap="square" lIns="91425" tIns="91425" rIns="91425" bIns="91425" anchor="t" anchorCtr="0">
            <a:noAutofit/>
          </a:bodyPr>
          <a:lstStyle/>
          <a:p>
            <a:pPr marL="0" lvl="0" indent="0"/>
            <a:r>
              <a:rPr lang="en-US" dirty="0"/>
              <a:t>Visualizing Connections: Uncovering Hidden Patterns in Our Data</a:t>
            </a:r>
            <a:endParaRPr dirty="0"/>
          </a:p>
        </p:txBody>
      </p:sp>
      <p:pic>
        <p:nvPicPr>
          <p:cNvPr id="732" name="Google Shape;732;p49"/>
          <p:cNvPicPr preferRelativeResize="0"/>
          <p:nvPr/>
        </p:nvPicPr>
        <p:blipFill>
          <a:blip r:embed="rId3">
            <a:extLst>
              <a:ext uri="{28A0092B-C50C-407E-A947-70E740481C1C}">
                <a14:useLocalDpi xmlns:a14="http://schemas.microsoft.com/office/drawing/2010/main" val="0"/>
              </a:ext>
            </a:extLst>
          </a:blip>
          <a:stretch>
            <a:fillRect/>
          </a:stretch>
        </p:blipFill>
        <p:spPr>
          <a:xfrm>
            <a:off x="4741070" y="935182"/>
            <a:ext cx="4299650" cy="2771601"/>
          </a:xfrm>
          <a:prstGeom prst="snip2DiagRect">
            <a:avLst>
              <a:gd name="adj1" fmla="val 0"/>
              <a:gd name="adj2" fmla="val 16667"/>
            </a:avLst>
          </a:prstGeom>
          <a:noFill/>
          <a:ln>
            <a:noFill/>
          </a:ln>
        </p:spPr>
      </p:pic>
      <p:grpSp>
        <p:nvGrpSpPr>
          <p:cNvPr id="735" name="Google Shape;735;p49"/>
          <p:cNvGrpSpPr/>
          <p:nvPr/>
        </p:nvGrpSpPr>
        <p:grpSpPr>
          <a:xfrm rot="5400000">
            <a:off x="-147369" y="3163012"/>
            <a:ext cx="987245" cy="256500"/>
            <a:chOff x="713275" y="4065425"/>
            <a:chExt cx="987245" cy="256500"/>
          </a:xfrm>
        </p:grpSpPr>
        <p:sp>
          <p:nvSpPr>
            <p:cNvPr id="736" name="Google Shape;736;p49"/>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9"/>
          <p:cNvGrpSpPr/>
          <p:nvPr/>
        </p:nvGrpSpPr>
        <p:grpSpPr>
          <a:xfrm rot="10800000" flipH="1">
            <a:off x="5713737" y="3998219"/>
            <a:ext cx="3100650" cy="1211775"/>
            <a:chOff x="-365050" y="-837825"/>
            <a:chExt cx="3100650" cy="1211775"/>
          </a:xfrm>
        </p:grpSpPr>
        <p:cxnSp>
          <p:nvCxnSpPr>
            <p:cNvPr id="740" name="Google Shape;740;p49"/>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741" name="Google Shape;741;p49"/>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cxnSp>
        <p:nvCxnSpPr>
          <p:cNvPr id="742" name="Google Shape;742;p49"/>
          <p:cNvCxnSpPr/>
          <p:nvPr/>
        </p:nvCxnSpPr>
        <p:spPr>
          <a:xfrm rot="10800000" flipH="1">
            <a:off x="4132833" y="4525451"/>
            <a:ext cx="648300" cy="648300"/>
          </a:xfrm>
          <a:prstGeom prst="straightConnector1">
            <a:avLst/>
          </a:prstGeom>
          <a:noFill/>
          <a:ln w="9525" cap="flat" cmpd="sng">
            <a:solidFill>
              <a:schemeClr val="accent2"/>
            </a:solidFill>
            <a:prstDash val="solid"/>
            <a:round/>
            <a:headEnd type="none" w="med" len="med"/>
            <a:tailEnd type="oval" w="med" len="med"/>
          </a:ln>
        </p:spPr>
      </p:cxnSp>
      <p:cxnSp>
        <p:nvCxnSpPr>
          <p:cNvPr id="743" name="Google Shape;743;p49"/>
          <p:cNvCxnSpPr/>
          <p:nvPr/>
        </p:nvCxnSpPr>
        <p:spPr>
          <a:xfrm rot="10800000" flipH="1">
            <a:off x="4688670" y="4525451"/>
            <a:ext cx="648300" cy="648300"/>
          </a:xfrm>
          <a:prstGeom prst="straightConnector1">
            <a:avLst/>
          </a:prstGeom>
          <a:noFill/>
          <a:ln w="9525" cap="flat" cmpd="sng">
            <a:solidFill>
              <a:schemeClr val="accent2"/>
            </a:solidFill>
            <a:prstDash val="solid"/>
            <a:round/>
            <a:headEnd type="none" w="med" len="med"/>
            <a:tailEnd type="oval" w="med" len="med"/>
          </a:ln>
        </p:spPr>
      </p:cxnSp>
      <p:cxnSp>
        <p:nvCxnSpPr>
          <p:cNvPr id="744" name="Google Shape;744;p49"/>
          <p:cNvCxnSpPr/>
          <p:nvPr/>
        </p:nvCxnSpPr>
        <p:spPr>
          <a:xfrm rot="10800000" flipH="1">
            <a:off x="5244506" y="4525451"/>
            <a:ext cx="648300" cy="648300"/>
          </a:xfrm>
          <a:prstGeom prst="straightConnector1">
            <a:avLst/>
          </a:prstGeom>
          <a:noFill/>
          <a:ln w="9525" cap="flat" cmpd="sng">
            <a:solidFill>
              <a:schemeClr val="accent2"/>
            </a:solidFill>
            <a:prstDash val="solid"/>
            <a:round/>
            <a:headEnd type="none" w="med" len="med"/>
            <a:tailEnd type="oval" w="med" len="med"/>
          </a:ln>
        </p:spPr>
      </p:cxnSp>
      <p:grpSp>
        <p:nvGrpSpPr>
          <p:cNvPr id="745" name="Google Shape;745;p49"/>
          <p:cNvGrpSpPr/>
          <p:nvPr/>
        </p:nvGrpSpPr>
        <p:grpSpPr>
          <a:xfrm flipH="1">
            <a:off x="2870337" y="-41890"/>
            <a:ext cx="2753388" cy="813426"/>
            <a:chOff x="-17788" y="-490569"/>
            <a:chExt cx="2753388" cy="864519"/>
          </a:xfrm>
        </p:grpSpPr>
        <p:cxnSp>
          <p:nvCxnSpPr>
            <p:cNvPr id="746" name="Google Shape;746;p49"/>
            <p:cNvCxnSpPr/>
            <p:nvPr/>
          </p:nvCxnSpPr>
          <p:spPr>
            <a:xfrm>
              <a:off x="-17788" y="-490569"/>
              <a:ext cx="860700" cy="860700"/>
            </a:xfrm>
            <a:prstGeom prst="straightConnector1">
              <a:avLst/>
            </a:prstGeom>
            <a:noFill/>
            <a:ln w="9525" cap="flat" cmpd="sng">
              <a:solidFill>
                <a:schemeClr val="accent2"/>
              </a:solidFill>
              <a:prstDash val="solid"/>
              <a:round/>
              <a:headEnd type="none" w="med" len="med"/>
              <a:tailEnd type="none" w="med" len="med"/>
            </a:ln>
          </p:spPr>
        </p:cxnSp>
        <p:cxnSp>
          <p:nvCxnSpPr>
            <p:cNvPr id="747" name="Google Shape;747;p49"/>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sp>
        <p:nvSpPr>
          <p:cNvPr id="20" name="Google Shape;360;p34"/>
          <p:cNvSpPr/>
          <p:nvPr/>
        </p:nvSpPr>
        <p:spPr>
          <a:xfrm>
            <a:off x="863081" y="1030154"/>
            <a:ext cx="2107500" cy="11163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p34"/>
          <p:cNvSpPr/>
          <p:nvPr/>
        </p:nvSpPr>
        <p:spPr>
          <a:xfrm>
            <a:off x="550488" y="1030154"/>
            <a:ext cx="2107500" cy="11163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3;p34"/>
          <p:cNvSpPr txBox="1">
            <a:spLocks/>
          </p:cNvSpPr>
          <p:nvPr/>
        </p:nvSpPr>
        <p:spPr>
          <a:xfrm>
            <a:off x="969898" y="1038241"/>
            <a:ext cx="1234500" cy="110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sz="6000" dirty="0" smtClean="0">
                <a:solidFill>
                  <a:schemeClr val="dk2"/>
                </a:solidFill>
              </a:rPr>
              <a:t>04</a:t>
            </a:r>
            <a:endParaRPr lang="en" sz="6000" dirty="0">
              <a:solidFill>
                <a:schemeClr val="dk2"/>
              </a:solidFill>
            </a:endParaRPr>
          </a:p>
        </p:txBody>
      </p:sp>
    </p:spTree>
    <p:extLst>
      <p:ext uri="{BB962C8B-B14F-4D97-AF65-F5344CB8AC3E}">
        <p14:creationId xmlns:p14="http://schemas.microsoft.com/office/powerpoint/2010/main" val="28704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33"/>
          <p:cNvGrpSpPr/>
          <p:nvPr/>
        </p:nvGrpSpPr>
        <p:grpSpPr>
          <a:xfrm>
            <a:off x="5755013" y="3074400"/>
            <a:ext cx="1017300" cy="469200"/>
            <a:chOff x="5755013" y="3074400"/>
            <a:chExt cx="1017300" cy="469200"/>
          </a:xfrm>
        </p:grpSpPr>
        <p:sp>
          <p:nvSpPr>
            <p:cNvPr id="315" name="Google Shape;315;p33"/>
            <p:cNvSpPr/>
            <p:nvPr/>
          </p:nvSpPr>
          <p:spPr>
            <a:xfrm>
              <a:off x="5886413"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5755013"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33"/>
          <p:cNvGrpSpPr/>
          <p:nvPr/>
        </p:nvGrpSpPr>
        <p:grpSpPr>
          <a:xfrm>
            <a:off x="3219088" y="3074400"/>
            <a:ext cx="1017300" cy="469200"/>
            <a:chOff x="3219088" y="3074400"/>
            <a:chExt cx="1017300" cy="469200"/>
          </a:xfrm>
        </p:grpSpPr>
        <p:sp>
          <p:nvSpPr>
            <p:cNvPr id="318" name="Google Shape;318;p33"/>
            <p:cNvSpPr/>
            <p:nvPr/>
          </p:nvSpPr>
          <p:spPr>
            <a:xfrm>
              <a:off x="3350488"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3219088"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683175" y="3074400"/>
            <a:ext cx="1017300" cy="469200"/>
            <a:chOff x="683175" y="3074400"/>
            <a:chExt cx="1017300" cy="469200"/>
          </a:xfrm>
        </p:grpSpPr>
        <p:sp>
          <p:nvSpPr>
            <p:cNvPr id="321" name="Google Shape;321;p33"/>
            <p:cNvSpPr/>
            <p:nvPr/>
          </p:nvSpPr>
          <p:spPr>
            <a:xfrm>
              <a:off x="814575"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683175"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3"/>
          <p:cNvGrpSpPr/>
          <p:nvPr/>
        </p:nvGrpSpPr>
        <p:grpSpPr>
          <a:xfrm>
            <a:off x="5755013" y="1285875"/>
            <a:ext cx="1017300" cy="469200"/>
            <a:chOff x="5755013" y="1285875"/>
            <a:chExt cx="1017300" cy="469200"/>
          </a:xfrm>
        </p:grpSpPr>
        <p:sp>
          <p:nvSpPr>
            <p:cNvPr id="324" name="Google Shape;324;p33"/>
            <p:cNvSpPr/>
            <p:nvPr/>
          </p:nvSpPr>
          <p:spPr>
            <a:xfrm>
              <a:off x="5886413"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5755013"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33"/>
          <p:cNvGrpSpPr/>
          <p:nvPr/>
        </p:nvGrpSpPr>
        <p:grpSpPr>
          <a:xfrm>
            <a:off x="3219088" y="1285875"/>
            <a:ext cx="1017300" cy="469200"/>
            <a:chOff x="3219088" y="1285875"/>
            <a:chExt cx="1017300" cy="469200"/>
          </a:xfrm>
        </p:grpSpPr>
        <p:sp>
          <p:nvSpPr>
            <p:cNvPr id="327" name="Google Shape;327;p33"/>
            <p:cNvSpPr/>
            <p:nvPr/>
          </p:nvSpPr>
          <p:spPr>
            <a:xfrm>
              <a:off x="3350488"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3219088"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33"/>
          <p:cNvGrpSpPr/>
          <p:nvPr/>
        </p:nvGrpSpPr>
        <p:grpSpPr>
          <a:xfrm>
            <a:off x="683175" y="1285875"/>
            <a:ext cx="1017300" cy="469200"/>
            <a:chOff x="683175" y="1285875"/>
            <a:chExt cx="1017300" cy="469200"/>
          </a:xfrm>
        </p:grpSpPr>
        <p:sp>
          <p:nvSpPr>
            <p:cNvPr id="330" name="Google Shape;330;p33"/>
            <p:cNvSpPr/>
            <p:nvPr/>
          </p:nvSpPr>
          <p:spPr>
            <a:xfrm>
              <a:off x="814575"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683175"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33"/>
          <p:cNvSpPr txBox="1">
            <a:spLocks noGrp="1"/>
          </p:cNvSpPr>
          <p:nvPr>
            <p:ph type="subTitle" idx="1"/>
          </p:nvPr>
        </p:nvSpPr>
        <p:spPr>
          <a:xfrm>
            <a:off x="720300" y="1885125"/>
            <a:ext cx="2386800" cy="461700"/>
          </a:xfrm>
          <a:prstGeom prst="rect">
            <a:avLst/>
          </a:prstGeom>
        </p:spPr>
        <p:txBody>
          <a:bodyPr spcFirstLastPara="1" wrap="square" lIns="91425" tIns="91425" rIns="91425" bIns="91425" anchor="b" anchorCtr="0">
            <a:noAutofit/>
          </a:bodyPr>
          <a:lstStyle/>
          <a:p>
            <a:pPr marL="0" lvl="0" indent="0"/>
            <a:r>
              <a:rPr lang="en-US" dirty="0"/>
              <a:t>Introduction</a:t>
            </a:r>
          </a:p>
        </p:txBody>
      </p:sp>
      <p:sp>
        <p:nvSpPr>
          <p:cNvPr id="333" name="Google Shape;333;p33"/>
          <p:cNvSpPr txBox="1">
            <a:spLocks noGrp="1"/>
          </p:cNvSpPr>
          <p:nvPr>
            <p:ph type="title" idx="15"/>
          </p:nvPr>
        </p:nvSpPr>
        <p:spPr>
          <a:xfrm>
            <a:off x="720300" y="452325"/>
            <a:ext cx="7176000" cy="572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TABLE OF CONTENTS</a:t>
            </a:r>
            <a:endParaRPr/>
          </a:p>
        </p:txBody>
      </p:sp>
      <p:sp>
        <p:nvSpPr>
          <p:cNvPr id="334" name="Google Shape;334;p33"/>
          <p:cNvSpPr txBox="1">
            <a:spLocks noGrp="1"/>
          </p:cNvSpPr>
          <p:nvPr>
            <p:ph type="title"/>
          </p:nvPr>
        </p:nvSpPr>
        <p:spPr>
          <a:xfrm>
            <a:off x="815274" y="1238250"/>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6" name="Google Shape;336;p33"/>
          <p:cNvSpPr txBox="1">
            <a:spLocks noGrp="1"/>
          </p:cNvSpPr>
          <p:nvPr>
            <p:ph type="title" idx="3"/>
          </p:nvPr>
        </p:nvSpPr>
        <p:spPr>
          <a:xfrm>
            <a:off x="3350624" y="1238250"/>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7" name="Google Shape;337;p33"/>
          <p:cNvSpPr txBox="1">
            <a:spLocks noGrp="1"/>
          </p:cNvSpPr>
          <p:nvPr>
            <p:ph type="title" idx="4"/>
          </p:nvPr>
        </p:nvSpPr>
        <p:spPr>
          <a:xfrm>
            <a:off x="5885697" y="1238250"/>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8" name="Google Shape;338;p33"/>
          <p:cNvSpPr txBox="1">
            <a:spLocks noGrp="1"/>
          </p:cNvSpPr>
          <p:nvPr>
            <p:ph type="title" idx="5"/>
          </p:nvPr>
        </p:nvSpPr>
        <p:spPr>
          <a:xfrm>
            <a:off x="814575" y="3027797"/>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39" name="Google Shape;339;p33"/>
          <p:cNvSpPr txBox="1">
            <a:spLocks noGrp="1"/>
          </p:cNvSpPr>
          <p:nvPr>
            <p:ph type="subTitle" idx="6"/>
          </p:nvPr>
        </p:nvSpPr>
        <p:spPr>
          <a:xfrm>
            <a:off x="3255370" y="1885150"/>
            <a:ext cx="2386800" cy="461700"/>
          </a:xfrm>
          <a:prstGeom prst="rect">
            <a:avLst/>
          </a:prstGeom>
        </p:spPr>
        <p:txBody>
          <a:bodyPr spcFirstLastPara="1" wrap="square" lIns="91425" tIns="91425" rIns="91425" bIns="91425" anchor="b" anchorCtr="0">
            <a:noAutofit/>
          </a:bodyPr>
          <a:lstStyle/>
          <a:p>
            <a:pPr marL="0" lvl="0" indent="0"/>
            <a:r>
              <a:rPr lang="en-US" dirty="0"/>
              <a:t>Dataset overview</a:t>
            </a:r>
          </a:p>
        </p:txBody>
      </p:sp>
      <p:sp>
        <p:nvSpPr>
          <p:cNvPr id="341" name="Google Shape;341;p33"/>
          <p:cNvSpPr txBox="1">
            <a:spLocks noGrp="1"/>
          </p:cNvSpPr>
          <p:nvPr>
            <p:ph type="subTitle" idx="8"/>
          </p:nvPr>
        </p:nvSpPr>
        <p:spPr>
          <a:xfrm>
            <a:off x="5790440" y="1875725"/>
            <a:ext cx="2386800" cy="461700"/>
          </a:xfrm>
          <a:prstGeom prst="rect">
            <a:avLst/>
          </a:prstGeom>
        </p:spPr>
        <p:txBody>
          <a:bodyPr spcFirstLastPara="1" wrap="square" lIns="91425" tIns="91425" rIns="91425" bIns="91425" anchor="b" anchorCtr="0">
            <a:noAutofit/>
          </a:bodyPr>
          <a:lstStyle/>
          <a:p>
            <a:pPr lvl="0"/>
            <a:r>
              <a:rPr lang="en-US" dirty="0"/>
              <a:t>Data cleaning</a:t>
            </a:r>
          </a:p>
        </p:txBody>
      </p:sp>
      <p:sp>
        <p:nvSpPr>
          <p:cNvPr id="343" name="Google Shape;343;p33"/>
          <p:cNvSpPr txBox="1">
            <a:spLocks noGrp="1"/>
          </p:cNvSpPr>
          <p:nvPr>
            <p:ph type="subTitle" idx="13"/>
          </p:nvPr>
        </p:nvSpPr>
        <p:spPr>
          <a:xfrm>
            <a:off x="721421" y="3664251"/>
            <a:ext cx="2386800" cy="461700"/>
          </a:xfrm>
          <a:prstGeom prst="rect">
            <a:avLst/>
          </a:prstGeom>
        </p:spPr>
        <p:txBody>
          <a:bodyPr spcFirstLastPara="1" wrap="square" lIns="91425" tIns="91425" rIns="91425" bIns="91425" anchor="b" anchorCtr="0">
            <a:noAutofit/>
          </a:bodyPr>
          <a:lstStyle/>
          <a:p>
            <a:pPr lvl="0"/>
            <a:r>
              <a:rPr lang="en-US" dirty="0"/>
              <a:t>Detailed Analysis</a:t>
            </a:r>
          </a:p>
        </p:txBody>
      </p:sp>
      <p:sp>
        <p:nvSpPr>
          <p:cNvPr id="345" name="Google Shape;345;p33"/>
          <p:cNvSpPr txBox="1">
            <a:spLocks noGrp="1"/>
          </p:cNvSpPr>
          <p:nvPr>
            <p:ph type="title" idx="16"/>
          </p:nvPr>
        </p:nvSpPr>
        <p:spPr>
          <a:xfrm>
            <a:off x="3350624" y="3027775"/>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46" name="Google Shape;346;p33"/>
          <p:cNvSpPr txBox="1">
            <a:spLocks noGrp="1"/>
          </p:cNvSpPr>
          <p:nvPr>
            <p:ph type="title" idx="17"/>
          </p:nvPr>
        </p:nvSpPr>
        <p:spPr>
          <a:xfrm>
            <a:off x="5885697" y="3027775"/>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47" name="Google Shape;347;p33"/>
          <p:cNvSpPr txBox="1">
            <a:spLocks noGrp="1"/>
          </p:cNvSpPr>
          <p:nvPr>
            <p:ph type="subTitle" idx="18"/>
          </p:nvPr>
        </p:nvSpPr>
        <p:spPr>
          <a:xfrm>
            <a:off x="3255370" y="3673675"/>
            <a:ext cx="2387700" cy="461700"/>
          </a:xfrm>
          <a:prstGeom prst="rect">
            <a:avLst/>
          </a:prstGeom>
        </p:spPr>
        <p:txBody>
          <a:bodyPr spcFirstLastPara="1" wrap="square" lIns="91425" tIns="91425" rIns="91425" bIns="91425" anchor="b" anchorCtr="0">
            <a:noAutofit/>
          </a:bodyPr>
          <a:lstStyle/>
          <a:p>
            <a:pPr marL="0" lvl="0" indent="0"/>
            <a:r>
              <a:rPr lang="en-US" dirty="0"/>
              <a:t>Key Insights</a:t>
            </a:r>
          </a:p>
        </p:txBody>
      </p:sp>
      <p:sp>
        <p:nvSpPr>
          <p:cNvPr id="349" name="Google Shape;349;p33"/>
          <p:cNvSpPr txBox="1">
            <a:spLocks noGrp="1"/>
          </p:cNvSpPr>
          <p:nvPr>
            <p:ph type="subTitle" idx="20"/>
          </p:nvPr>
        </p:nvSpPr>
        <p:spPr>
          <a:xfrm>
            <a:off x="5790440" y="3665250"/>
            <a:ext cx="2386800" cy="461700"/>
          </a:xfrm>
          <a:prstGeom prst="rect">
            <a:avLst/>
          </a:prstGeom>
        </p:spPr>
        <p:txBody>
          <a:bodyPr spcFirstLastPara="1" wrap="square" lIns="91425" tIns="91425" rIns="91425" bIns="91425" anchor="b" anchorCtr="0">
            <a:noAutofit/>
          </a:bodyPr>
          <a:lstStyle/>
          <a:p>
            <a:pPr marL="0" lvl="0" indent="0"/>
            <a:r>
              <a:rPr lang="en-US" dirty="0" smtClean="0"/>
              <a:t>Recommendations</a:t>
            </a:r>
            <a:endParaRPr lang="en-US" dirty="0"/>
          </a:p>
        </p:txBody>
      </p:sp>
      <p:grpSp>
        <p:nvGrpSpPr>
          <p:cNvPr id="351" name="Google Shape;351;p33"/>
          <p:cNvGrpSpPr/>
          <p:nvPr/>
        </p:nvGrpSpPr>
        <p:grpSpPr>
          <a:xfrm>
            <a:off x="7443475" y="610425"/>
            <a:ext cx="987245" cy="256500"/>
            <a:chOff x="713275" y="4065425"/>
            <a:chExt cx="987245" cy="256500"/>
          </a:xfrm>
        </p:grpSpPr>
        <p:sp>
          <p:nvSpPr>
            <p:cNvPr id="352" name="Google Shape;352;p3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5"/>
          <p:cNvSpPr/>
          <p:nvPr/>
        </p:nvSpPr>
        <p:spPr>
          <a:xfrm>
            <a:off x="6743700" y="3296750"/>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7045500" y="890994"/>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9" name="Google Shape;919;p55"/>
          <p:cNvPicPr preferRelativeResize="0"/>
          <p:nvPr/>
        </p:nvPicPr>
        <p:blipFill>
          <a:blip r:embed="rId3">
            <a:extLst>
              <a:ext uri="{28A0092B-C50C-407E-A947-70E740481C1C}">
                <a14:useLocalDpi xmlns:a14="http://schemas.microsoft.com/office/drawing/2010/main" val="0"/>
              </a:ext>
            </a:extLst>
          </a:blip>
          <a:stretch>
            <a:fillRect/>
          </a:stretch>
        </p:blipFill>
        <p:spPr>
          <a:xfrm>
            <a:off x="266700" y="541020"/>
            <a:ext cx="8747760" cy="43744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20" name="Google Shape;920;p55"/>
          <p:cNvSpPr txBox="1">
            <a:spLocks noGrp="1"/>
          </p:cNvSpPr>
          <p:nvPr>
            <p:ph type="title"/>
          </p:nvPr>
        </p:nvSpPr>
        <p:spPr>
          <a:xfrm>
            <a:off x="83492" y="0"/>
            <a:ext cx="3153600"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Scatters</a:t>
            </a:r>
            <a:endParaRPr dirty="0"/>
          </a:p>
        </p:txBody>
      </p:sp>
      <p:grpSp>
        <p:nvGrpSpPr>
          <p:cNvPr id="930" name="Google Shape;930;p55"/>
          <p:cNvGrpSpPr/>
          <p:nvPr/>
        </p:nvGrpSpPr>
        <p:grpSpPr>
          <a:xfrm rot="10800000">
            <a:off x="-690235" y="5023866"/>
            <a:ext cx="4215075" cy="1210176"/>
            <a:chOff x="-363475" y="-836226"/>
            <a:chExt cx="4215075" cy="1210176"/>
          </a:xfrm>
        </p:grpSpPr>
        <p:cxnSp>
          <p:nvCxnSpPr>
            <p:cNvPr id="931" name="Google Shape;931;p55"/>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932" name="Google Shape;932;p55"/>
            <p:cNvCxnSpPr/>
            <p:nvPr/>
          </p:nvCxnSpPr>
          <p:spPr>
            <a:xfrm>
              <a:off x="839600" y="373950"/>
              <a:ext cx="3012000" cy="0"/>
            </a:xfrm>
            <a:prstGeom prst="straightConnector1">
              <a:avLst/>
            </a:prstGeom>
            <a:noFill/>
            <a:ln w="9525" cap="flat" cmpd="sng">
              <a:solidFill>
                <a:schemeClr val="accent2"/>
              </a:solidFill>
              <a:prstDash val="solid"/>
              <a:round/>
              <a:headEnd type="none" w="med" len="med"/>
              <a:tailEnd type="oval" w="med" len="med"/>
            </a:ln>
          </p:spPr>
        </p:cxnSp>
      </p:grpSp>
      <p:grpSp>
        <p:nvGrpSpPr>
          <p:cNvPr id="933" name="Google Shape;933;p55"/>
          <p:cNvGrpSpPr/>
          <p:nvPr/>
        </p:nvGrpSpPr>
        <p:grpSpPr>
          <a:xfrm>
            <a:off x="7727610" y="179550"/>
            <a:ext cx="987245" cy="256500"/>
            <a:chOff x="713275" y="4065425"/>
            <a:chExt cx="987245" cy="256500"/>
          </a:xfrm>
        </p:grpSpPr>
        <p:sp>
          <p:nvSpPr>
            <p:cNvPr id="934" name="Google Shape;934;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24012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58"/>
        <p:cNvGrpSpPr/>
        <p:nvPr/>
      </p:nvGrpSpPr>
      <p:grpSpPr>
        <a:xfrm>
          <a:off x="0" y="0"/>
          <a:ext cx="0" cy="0"/>
          <a:chOff x="0" y="0"/>
          <a:chExt cx="0" cy="0"/>
        </a:xfrm>
      </p:grpSpPr>
      <p:sp>
        <p:nvSpPr>
          <p:cNvPr id="559" name="Google Shape;559;p42"/>
          <p:cNvSpPr/>
          <p:nvPr/>
        </p:nvSpPr>
        <p:spPr>
          <a:xfrm>
            <a:off x="0" y="0"/>
            <a:ext cx="4168500" cy="1495500"/>
          </a:xfrm>
          <a:prstGeom prst="snip2DiagRect">
            <a:avLst>
              <a:gd name="adj1" fmla="val 0"/>
              <a:gd name="adj2" fmla="val 23043"/>
            </a:avLst>
          </a:prstGeom>
          <a:gradFill>
            <a:gsLst>
              <a:gs pos="0">
                <a:schemeClr val="dk1">
                  <a:alpha val="0"/>
                </a:schemeClr>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title"/>
          </p:nvPr>
        </p:nvSpPr>
        <p:spPr>
          <a:xfrm>
            <a:off x="1012125" y="397400"/>
            <a:ext cx="2811000" cy="923299"/>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smtClean="0"/>
              <a:t>Users vs Drivers</a:t>
            </a:r>
            <a:br>
              <a:rPr lang="en" dirty="0" smtClean="0"/>
            </a:br>
            <a:endParaRPr dirty="0"/>
          </a:p>
        </p:txBody>
      </p:sp>
      <p:grpSp>
        <p:nvGrpSpPr>
          <p:cNvPr id="561" name="Google Shape;561;p42"/>
          <p:cNvGrpSpPr/>
          <p:nvPr/>
        </p:nvGrpSpPr>
        <p:grpSpPr>
          <a:xfrm>
            <a:off x="2926338" y="1421600"/>
            <a:ext cx="896775" cy="149400"/>
            <a:chOff x="1664075" y="4088600"/>
            <a:chExt cx="896775" cy="149400"/>
          </a:xfrm>
        </p:grpSpPr>
        <p:sp>
          <p:nvSpPr>
            <p:cNvPr id="562" name="Google Shape;562;p42"/>
            <p:cNvSpPr/>
            <p:nvPr/>
          </p:nvSpPr>
          <p:spPr>
            <a:xfrm>
              <a:off x="1887050" y="4088600"/>
              <a:ext cx="673800" cy="149400"/>
            </a:xfrm>
            <a:prstGeom prst="snip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81272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1738400"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166407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2"/>
          <p:cNvGrpSpPr/>
          <p:nvPr/>
        </p:nvGrpSpPr>
        <p:grpSpPr>
          <a:xfrm>
            <a:off x="155325" y="140888"/>
            <a:ext cx="987245" cy="256500"/>
            <a:chOff x="713275" y="4065425"/>
            <a:chExt cx="987245" cy="256500"/>
          </a:xfrm>
        </p:grpSpPr>
        <p:sp>
          <p:nvSpPr>
            <p:cNvPr id="567" name="Google Shape;567;p42"/>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41332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1"/>
          <p:cNvSpPr txBox="1">
            <a:spLocks noGrp="1"/>
          </p:cNvSpPr>
          <p:nvPr>
            <p:ph type="title"/>
          </p:nvPr>
        </p:nvSpPr>
        <p:spPr>
          <a:xfrm>
            <a:off x="680999" y="280910"/>
            <a:ext cx="2798700" cy="615523"/>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US" dirty="0" smtClean="0"/>
              <a:t>Drivers</a:t>
            </a:r>
            <a:endParaRPr dirty="0"/>
          </a:p>
        </p:txBody>
      </p:sp>
      <p:sp>
        <p:nvSpPr>
          <p:cNvPr id="543" name="Google Shape;543;p41"/>
          <p:cNvSpPr txBox="1">
            <a:spLocks noGrp="1"/>
          </p:cNvSpPr>
          <p:nvPr>
            <p:ph type="subTitle" idx="1"/>
          </p:nvPr>
        </p:nvSpPr>
        <p:spPr>
          <a:xfrm>
            <a:off x="535400" y="922929"/>
            <a:ext cx="3369502" cy="2345221"/>
          </a:xfrm>
          <a:prstGeom prst="rect">
            <a:avLst/>
          </a:prstGeom>
        </p:spPr>
        <p:txBody>
          <a:bodyPr spcFirstLastPara="1" wrap="square" lIns="91425" tIns="91425" rIns="91425" bIns="91425" anchor="t" anchorCtr="0">
            <a:noAutofit/>
          </a:bodyPr>
          <a:lstStyle/>
          <a:p>
            <a:pPr marL="0" lvl="0" indent="0">
              <a:spcAft>
                <a:spcPts val="1200"/>
              </a:spcAft>
            </a:pPr>
            <a:r>
              <a:rPr lang="en-US" dirty="0"/>
              <a:t>The survey reveals that Michel Smith is the most requested driver, receiving 257 requests, which indicates a high level of demand. In contrast, there is a significant disparity in driver popularity, with 136,621 drivers each receiving only a single request. This highlights a substantial gap in the distribution of driver requests.</a:t>
            </a:r>
            <a:endParaRPr dirty="0"/>
          </a:p>
        </p:txBody>
      </p:sp>
      <p:pic>
        <p:nvPicPr>
          <p:cNvPr id="544" name="Google Shape;544;p41"/>
          <p:cNvPicPr preferRelativeResize="0"/>
          <p:nvPr/>
        </p:nvPicPr>
        <p:blipFill>
          <a:blip r:embed="rId3">
            <a:extLst>
              <a:ext uri="{28A0092B-C50C-407E-A947-70E740481C1C}">
                <a14:useLocalDpi xmlns:a14="http://schemas.microsoft.com/office/drawing/2010/main" val="0"/>
              </a:ext>
            </a:extLst>
          </a:blip>
          <a:stretch>
            <a:fillRect/>
          </a:stretch>
        </p:blipFill>
        <p:spPr>
          <a:xfrm>
            <a:off x="3904902" y="698126"/>
            <a:ext cx="5136600" cy="3224734"/>
          </a:xfrm>
          <a:prstGeom prst="rect">
            <a:avLst/>
          </a:prstGeom>
          <a:ln>
            <a:noFill/>
          </a:ln>
          <a:effectLst>
            <a:outerShdw blurRad="292100" dist="139700" dir="2700000" algn="tl" rotWithShape="0">
              <a:srgbClr val="333333">
                <a:alpha val="65000"/>
              </a:srgbClr>
            </a:outerShdw>
          </a:effectLst>
        </p:spPr>
      </p:pic>
      <p:grpSp>
        <p:nvGrpSpPr>
          <p:cNvPr id="545" name="Google Shape;545;p41"/>
          <p:cNvGrpSpPr/>
          <p:nvPr/>
        </p:nvGrpSpPr>
        <p:grpSpPr>
          <a:xfrm rot="10800000" flipH="1">
            <a:off x="3479700" y="4621436"/>
            <a:ext cx="3419250" cy="802275"/>
            <a:chOff x="44450" y="-428325"/>
            <a:chExt cx="3419250" cy="802275"/>
          </a:xfrm>
        </p:grpSpPr>
        <p:cxnSp>
          <p:nvCxnSpPr>
            <p:cNvPr id="546" name="Google Shape;546;p41"/>
            <p:cNvCxnSpPr/>
            <p:nvPr/>
          </p:nvCxnSpPr>
          <p:spPr>
            <a:xfrm>
              <a:off x="44450" y="-428325"/>
              <a:ext cx="798600" cy="798600"/>
            </a:xfrm>
            <a:prstGeom prst="straightConnector1">
              <a:avLst/>
            </a:prstGeom>
            <a:noFill/>
            <a:ln w="9525" cap="flat" cmpd="sng">
              <a:solidFill>
                <a:schemeClr val="accent2"/>
              </a:solidFill>
              <a:prstDash val="solid"/>
              <a:round/>
              <a:headEnd type="none" w="med" len="med"/>
              <a:tailEnd type="none" w="med" len="med"/>
            </a:ln>
          </p:spPr>
        </p:cxnSp>
        <p:cxnSp>
          <p:nvCxnSpPr>
            <p:cNvPr id="547" name="Google Shape;547;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48" name="Google Shape;548;p41"/>
          <p:cNvGrpSpPr/>
          <p:nvPr/>
        </p:nvGrpSpPr>
        <p:grpSpPr>
          <a:xfrm flipH="1">
            <a:off x="713400" y="-450"/>
            <a:ext cx="3519500" cy="902521"/>
            <a:chOff x="-55800" y="-528571"/>
            <a:chExt cx="3519500" cy="902521"/>
          </a:xfrm>
        </p:grpSpPr>
        <p:cxnSp>
          <p:nvCxnSpPr>
            <p:cNvPr id="549" name="Google Shape;549;p41"/>
            <p:cNvCxnSpPr/>
            <p:nvPr/>
          </p:nvCxnSpPr>
          <p:spPr>
            <a:xfrm>
              <a:off x="-55800" y="-528571"/>
              <a:ext cx="898800" cy="898800"/>
            </a:xfrm>
            <a:prstGeom prst="straightConnector1">
              <a:avLst/>
            </a:prstGeom>
            <a:noFill/>
            <a:ln w="9525" cap="flat" cmpd="sng">
              <a:solidFill>
                <a:schemeClr val="accent2"/>
              </a:solidFill>
              <a:prstDash val="solid"/>
              <a:round/>
              <a:headEnd type="none" w="med" len="med"/>
              <a:tailEnd type="none" w="med" len="med"/>
            </a:ln>
          </p:spPr>
        </p:cxnSp>
        <p:cxnSp>
          <p:nvCxnSpPr>
            <p:cNvPr id="550" name="Google Shape;550;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51" name="Google Shape;551;p41"/>
          <p:cNvGrpSpPr/>
          <p:nvPr/>
        </p:nvGrpSpPr>
        <p:grpSpPr>
          <a:xfrm flipH="1">
            <a:off x="3904902" y="-75295"/>
            <a:ext cx="2009569" cy="973361"/>
            <a:chOff x="5205411" y="-75307"/>
            <a:chExt cx="1728661" cy="837300"/>
          </a:xfrm>
        </p:grpSpPr>
        <p:cxnSp>
          <p:nvCxnSpPr>
            <p:cNvPr id="552" name="Google Shape;552;p4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3" name="Google Shape;553;p4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4" name="Google Shape;554;p4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465" y="3273789"/>
            <a:ext cx="3080234" cy="1660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804675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1"/>
          <p:cNvSpPr txBox="1">
            <a:spLocks noGrp="1"/>
          </p:cNvSpPr>
          <p:nvPr>
            <p:ph type="title"/>
          </p:nvPr>
        </p:nvSpPr>
        <p:spPr>
          <a:xfrm>
            <a:off x="535400" y="282543"/>
            <a:ext cx="2798700" cy="615523"/>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US" dirty="0" smtClean="0"/>
              <a:t>Users</a:t>
            </a:r>
            <a:endParaRPr dirty="0"/>
          </a:p>
        </p:txBody>
      </p:sp>
      <p:sp>
        <p:nvSpPr>
          <p:cNvPr id="543" name="Google Shape;543;p41"/>
          <p:cNvSpPr txBox="1">
            <a:spLocks noGrp="1"/>
          </p:cNvSpPr>
          <p:nvPr>
            <p:ph type="subTitle" idx="1"/>
          </p:nvPr>
        </p:nvSpPr>
        <p:spPr>
          <a:xfrm>
            <a:off x="535400" y="905746"/>
            <a:ext cx="3369502" cy="1959415"/>
          </a:xfrm>
          <a:prstGeom prst="rect">
            <a:avLst/>
          </a:prstGeom>
        </p:spPr>
        <p:txBody>
          <a:bodyPr spcFirstLastPara="1" wrap="square" lIns="91425" tIns="91425" rIns="91425" bIns="91425" anchor="t" anchorCtr="0">
            <a:noAutofit/>
          </a:bodyPr>
          <a:lstStyle/>
          <a:p>
            <a:pPr marL="0" lvl="0" indent="0">
              <a:spcAft>
                <a:spcPts val="1200"/>
              </a:spcAft>
            </a:pPr>
            <a:r>
              <a:rPr lang="en-US" dirty="0"/>
              <a:t>The survey reveals that Michel Smith is the most frequently used user with 224 requests, reflecting a significant demand for their services. Conversely, a substantial number of users, totaling 136,386, each made only a single request, highlighting a wide distribution of low-usage patterns across the user base.</a:t>
            </a:r>
            <a:endParaRPr dirty="0"/>
          </a:p>
        </p:txBody>
      </p:sp>
      <p:pic>
        <p:nvPicPr>
          <p:cNvPr id="544" name="Google Shape;544;p41"/>
          <p:cNvPicPr preferRelativeResize="0"/>
          <p:nvPr/>
        </p:nvPicPr>
        <p:blipFill>
          <a:blip r:embed="rId3">
            <a:extLst>
              <a:ext uri="{28A0092B-C50C-407E-A947-70E740481C1C}">
                <a14:useLocalDpi xmlns:a14="http://schemas.microsoft.com/office/drawing/2010/main" val="0"/>
              </a:ext>
            </a:extLst>
          </a:blip>
          <a:stretch>
            <a:fillRect/>
          </a:stretch>
        </p:blipFill>
        <p:spPr>
          <a:xfrm>
            <a:off x="3926070" y="698126"/>
            <a:ext cx="5094263" cy="3224734"/>
          </a:xfrm>
          <a:prstGeom prst="rect">
            <a:avLst/>
          </a:prstGeom>
          <a:ln>
            <a:noFill/>
          </a:ln>
          <a:effectLst>
            <a:outerShdw blurRad="292100" dist="139700" dir="2700000" algn="tl" rotWithShape="0">
              <a:srgbClr val="333333">
                <a:alpha val="65000"/>
              </a:srgbClr>
            </a:outerShdw>
          </a:effectLst>
        </p:spPr>
      </p:pic>
      <p:grpSp>
        <p:nvGrpSpPr>
          <p:cNvPr id="545" name="Google Shape;545;p41"/>
          <p:cNvGrpSpPr/>
          <p:nvPr/>
        </p:nvGrpSpPr>
        <p:grpSpPr>
          <a:xfrm rot="10800000" flipH="1">
            <a:off x="3479700" y="4621436"/>
            <a:ext cx="3419250" cy="802275"/>
            <a:chOff x="44450" y="-428325"/>
            <a:chExt cx="3419250" cy="802275"/>
          </a:xfrm>
        </p:grpSpPr>
        <p:cxnSp>
          <p:nvCxnSpPr>
            <p:cNvPr id="546" name="Google Shape;546;p41"/>
            <p:cNvCxnSpPr/>
            <p:nvPr/>
          </p:nvCxnSpPr>
          <p:spPr>
            <a:xfrm>
              <a:off x="44450" y="-428325"/>
              <a:ext cx="798600" cy="798600"/>
            </a:xfrm>
            <a:prstGeom prst="straightConnector1">
              <a:avLst/>
            </a:prstGeom>
            <a:noFill/>
            <a:ln w="9525" cap="flat" cmpd="sng">
              <a:solidFill>
                <a:schemeClr val="accent2"/>
              </a:solidFill>
              <a:prstDash val="solid"/>
              <a:round/>
              <a:headEnd type="none" w="med" len="med"/>
              <a:tailEnd type="none" w="med" len="med"/>
            </a:ln>
          </p:spPr>
        </p:cxnSp>
        <p:cxnSp>
          <p:nvCxnSpPr>
            <p:cNvPr id="547" name="Google Shape;547;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48" name="Google Shape;548;p41"/>
          <p:cNvGrpSpPr/>
          <p:nvPr/>
        </p:nvGrpSpPr>
        <p:grpSpPr>
          <a:xfrm flipH="1">
            <a:off x="713400" y="-450"/>
            <a:ext cx="3519500" cy="902521"/>
            <a:chOff x="-55800" y="-528571"/>
            <a:chExt cx="3519500" cy="902521"/>
          </a:xfrm>
        </p:grpSpPr>
        <p:cxnSp>
          <p:nvCxnSpPr>
            <p:cNvPr id="549" name="Google Shape;549;p41"/>
            <p:cNvCxnSpPr/>
            <p:nvPr/>
          </p:nvCxnSpPr>
          <p:spPr>
            <a:xfrm>
              <a:off x="-55800" y="-528571"/>
              <a:ext cx="898800" cy="898800"/>
            </a:xfrm>
            <a:prstGeom prst="straightConnector1">
              <a:avLst/>
            </a:prstGeom>
            <a:noFill/>
            <a:ln w="9525" cap="flat" cmpd="sng">
              <a:solidFill>
                <a:schemeClr val="accent2"/>
              </a:solidFill>
              <a:prstDash val="solid"/>
              <a:round/>
              <a:headEnd type="none" w="med" len="med"/>
              <a:tailEnd type="none" w="med" len="med"/>
            </a:ln>
          </p:spPr>
        </p:cxnSp>
        <p:cxnSp>
          <p:nvCxnSpPr>
            <p:cNvPr id="550" name="Google Shape;550;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51" name="Google Shape;551;p41"/>
          <p:cNvGrpSpPr/>
          <p:nvPr/>
        </p:nvGrpSpPr>
        <p:grpSpPr>
          <a:xfrm flipH="1">
            <a:off x="3904902" y="-75295"/>
            <a:ext cx="2009569" cy="973361"/>
            <a:chOff x="5205411" y="-75307"/>
            <a:chExt cx="1728661" cy="837300"/>
          </a:xfrm>
        </p:grpSpPr>
        <p:cxnSp>
          <p:nvCxnSpPr>
            <p:cNvPr id="552" name="Google Shape;552;p4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3" name="Google Shape;553;p4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4" name="Google Shape;554;p4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33" y="3191175"/>
            <a:ext cx="3080234" cy="1654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07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3"/>
          <p:cNvSpPr txBox="1">
            <a:spLocks noGrp="1"/>
          </p:cNvSpPr>
          <p:nvPr>
            <p:ph type="title"/>
          </p:nvPr>
        </p:nvSpPr>
        <p:spPr>
          <a:xfrm>
            <a:off x="96180" y="102429"/>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Donuts Surveys</a:t>
            </a:r>
            <a:endParaRPr dirty="0"/>
          </a:p>
        </p:txBody>
      </p:sp>
      <p:sp>
        <p:nvSpPr>
          <p:cNvPr id="575" name="Google Shape;575;p43"/>
          <p:cNvSpPr/>
          <p:nvPr/>
        </p:nvSpPr>
        <p:spPr>
          <a:xfrm>
            <a:off x="3585875" y="1848555"/>
            <a:ext cx="1972200" cy="18522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43"/>
          <p:cNvGrpSpPr/>
          <p:nvPr/>
        </p:nvGrpSpPr>
        <p:grpSpPr>
          <a:xfrm>
            <a:off x="4136675" y="2229675"/>
            <a:ext cx="870600" cy="1089857"/>
            <a:chOff x="4136675" y="2229675"/>
            <a:chExt cx="870600" cy="1089857"/>
          </a:xfrm>
        </p:grpSpPr>
        <p:sp>
          <p:nvSpPr>
            <p:cNvPr id="577" name="Google Shape;577;p43"/>
            <p:cNvSpPr/>
            <p:nvPr/>
          </p:nvSpPr>
          <p:spPr>
            <a:xfrm>
              <a:off x="4216250" y="2229675"/>
              <a:ext cx="711600" cy="1000200"/>
            </a:xfrm>
            <a:prstGeom prst="round2SameRect">
              <a:avLst>
                <a:gd name="adj1" fmla="val 16667"/>
                <a:gd name="adj2"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4136675" y="3224432"/>
              <a:ext cx="870600" cy="95100"/>
            </a:xfrm>
            <a:prstGeom prst="round2SameRect">
              <a:avLst>
                <a:gd name="adj1" fmla="val 16667"/>
                <a:gd name="adj2"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43"/>
            <p:cNvGrpSpPr/>
            <p:nvPr/>
          </p:nvGrpSpPr>
          <p:grpSpPr>
            <a:xfrm>
              <a:off x="4408430" y="2411185"/>
              <a:ext cx="327309" cy="470765"/>
              <a:chOff x="-1581150" y="-352425"/>
              <a:chExt cx="1238400" cy="1781175"/>
            </a:xfrm>
          </p:grpSpPr>
          <p:sp>
            <p:nvSpPr>
              <p:cNvPr id="580" name="Google Shape;580;p43"/>
              <p:cNvSpPr/>
              <p:nvPr/>
            </p:nvSpPr>
            <p:spPr>
              <a:xfrm>
                <a:off x="-1123950" y="-352425"/>
                <a:ext cx="781200" cy="11049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rot="10800000">
                <a:off x="-1581150" y="323850"/>
                <a:ext cx="781200" cy="11049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90" name="Google Shape;590;p43"/>
          <p:cNvCxnSpPr/>
          <p:nvPr/>
        </p:nvCxnSpPr>
        <p:spPr>
          <a:xfrm>
            <a:off x="2857475" y="19509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591" name="Google Shape;591;p43"/>
          <p:cNvCxnSpPr/>
          <p:nvPr/>
        </p:nvCxnSpPr>
        <p:spPr>
          <a:xfrm rot="10800000" flipH="1">
            <a:off x="2857475" y="27694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592" name="Google Shape;592;p43"/>
          <p:cNvCxnSpPr/>
          <p:nvPr/>
        </p:nvCxnSpPr>
        <p:spPr>
          <a:xfrm flipH="1">
            <a:off x="5843125" y="19509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593" name="Google Shape;593;p43"/>
          <p:cNvCxnSpPr/>
          <p:nvPr/>
        </p:nvCxnSpPr>
        <p:spPr>
          <a:xfrm rot="10800000">
            <a:off x="5843125" y="27694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sp>
        <p:nvSpPr>
          <p:cNvPr id="594" name="Google Shape;594;p43"/>
          <p:cNvSpPr/>
          <p:nvPr/>
        </p:nvSpPr>
        <p:spPr>
          <a:xfrm>
            <a:off x="3146427" y="1378468"/>
            <a:ext cx="1687200" cy="168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43"/>
          <p:cNvGrpSpPr/>
          <p:nvPr/>
        </p:nvGrpSpPr>
        <p:grpSpPr>
          <a:xfrm>
            <a:off x="4755900" y="1156263"/>
            <a:ext cx="987245" cy="256500"/>
            <a:chOff x="713275" y="4065425"/>
            <a:chExt cx="987245" cy="256500"/>
          </a:xfrm>
        </p:grpSpPr>
        <p:sp>
          <p:nvSpPr>
            <p:cNvPr id="596" name="Google Shape;596;p4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43"/>
          <p:cNvSpPr/>
          <p:nvPr/>
        </p:nvSpPr>
        <p:spPr>
          <a:xfrm>
            <a:off x="4184536" y="4136425"/>
            <a:ext cx="341100" cy="256500"/>
          </a:xfrm>
          <a:prstGeom prst="snip2DiagRect">
            <a:avLst>
              <a:gd name="adj1" fmla="val 0"/>
              <a:gd name="adj2" fmla="val 3574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3391864" y="4136425"/>
            <a:ext cx="710400" cy="256500"/>
          </a:xfrm>
          <a:prstGeom prst="snip2DiagRect">
            <a:avLst>
              <a:gd name="adj1" fmla="val 0"/>
              <a:gd name="adj2" fmla="val 3574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26" y="708256"/>
            <a:ext cx="2261813" cy="2028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007" y="2806541"/>
            <a:ext cx="2271331" cy="2028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25" y="708216"/>
            <a:ext cx="2257267" cy="20280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1979" y="2881951"/>
            <a:ext cx="2261813" cy="20280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3"/>
          <p:cNvSpPr txBox="1">
            <a:spLocks noGrp="1"/>
          </p:cNvSpPr>
          <p:nvPr>
            <p:ph type="title"/>
          </p:nvPr>
        </p:nvSpPr>
        <p:spPr>
          <a:xfrm>
            <a:off x="96180" y="102429"/>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Time Trends</a:t>
            </a:r>
            <a:endParaRPr dirty="0"/>
          </a:p>
        </p:txBody>
      </p:sp>
      <p:sp>
        <p:nvSpPr>
          <p:cNvPr id="575" name="Google Shape;575;p43"/>
          <p:cNvSpPr/>
          <p:nvPr/>
        </p:nvSpPr>
        <p:spPr>
          <a:xfrm>
            <a:off x="3585875" y="1848555"/>
            <a:ext cx="1972200" cy="1852200"/>
          </a:xfrm>
          <a:prstGeom prst="snip2DiagRect">
            <a:avLst>
              <a:gd name="adj1" fmla="val 0"/>
              <a:gd name="adj2" fmla="val 23043"/>
            </a:avLst>
          </a:prstGeom>
          <a:gradFill>
            <a:gsLst>
              <a:gs pos="0">
                <a:schemeClr val="accent5">
                  <a:tint val="100000"/>
                  <a:shade val="100000"/>
                  <a:satMod val="130000"/>
                  <a:alpha val="21000"/>
                </a:schemeClr>
              </a:gs>
              <a:gs pos="100000">
                <a:schemeClr val="accent5">
                  <a:tint val="50000"/>
                  <a:shade val="100000"/>
                  <a:satMod val="350000"/>
                </a:schemeClr>
              </a:gs>
            </a:gsLst>
          </a:gradFill>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43"/>
          <p:cNvGrpSpPr/>
          <p:nvPr/>
        </p:nvGrpSpPr>
        <p:grpSpPr>
          <a:xfrm>
            <a:off x="4136675" y="2229675"/>
            <a:ext cx="870600" cy="1089857"/>
            <a:chOff x="4136675" y="2229675"/>
            <a:chExt cx="870600" cy="1089857"/>
          </a:xfrm>
        </p:grpSpPr>
        <p:sp>
          <p:nvSpPr>
            <p:cNvPr id="577" name="Google Shape;577;p43"/>
            <p:cNvSpPr/>
            <p:nvPr/>
          </p:nvSpPr>
          <p:spPr>
            <a:xfrm>
              <a:off x="4216250" y="2229675"/>
              <a:ext cx="711600" cy="1000200"/>
            </a:xfrm>
            <a:prstGeom prst="round2SameRect">
              <a:avLst>
                <a:gd name="adj1" fmla="val 16667"/>
                <a:gd name="adj2"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4136675" y="3224432"/>
              <a:ext cx="870600" cy="95100"/>
            </a:xfrm>
            <a:prstGeom prst="round2SameRect">
              <a:avLst>
                <a:gd name="adj1" fmla="val 16667"/>
                <a:gd name="adj2"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43"/>
            <p:cNvGrpSpPr/>
            <p:nvPr/>
          </p:nvGrpSpPr>
          <p:grpSpPr>
            <a:xfrm>
              <a:off x="4408430" y="2411185"/>
              <a:ext cx="327309" cy="470765"/>
              <a:chOff x="-1581150" y="-352425"/>
              <a:chExt cx="1238400" cy="1781175"/>
            </a:xfrm>
          </p:grpSpPr>
          <p:sp>
            <p:nvSpPr>
              <p:cNvPr id="580" name="Google Shape;580;p43"/>
              <p:cNvSpPr/>
              <p:nvPr/>
            </p:nvSpPr>
            <p:spPr>
              <a:xfrm>
                <a:off x="-1123950" y="-352425"/>
                <a:ext cx="781200" cy="11049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rot="10800000">
                <a:off x="-1581150" y="323850"/>
                <a:ext cx="781200" cy="11049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90" name="Google Shape;590;p43"/>
          <p:cNvCxnSpPr/>
          <p:nvPr/>
        </p:nvCxnSpPr>
        <p:spPr>
          <a:xfrm>
            <a:off x="2857475" y="19509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591" name="Google Shape;591;p43"/>
          <p:cNvCxnSpPr/>
          <p:nvPr/>
        </p:nvCxnSpPr>
        <p:spPr>
          <a:xfrm rot="10800000" flipH="1">
            <a:off x="2857475" y="27694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592" name="Google Shape;592;p43"/>
          <p:cNvCxnSpPr/>
          <p:nvPr/>
        </p:nvCxnSpPr>
        <p:spPr>
          <a:xfrm flipH="1">
            <a:off x="5843125" y="19509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593" name="Google Shape;593;p43"/>
          <p:cNvCxnSpPr/>
          <p:nvPr/>
        </p:nvCxnSpPr>
        <p:spPr>
          <a:xfrm rot="10800000">
            <a:off x="5843125" y="27694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sp>
        <p:nvSpPr>
          <p:cNvPr id="594" name="Google Shape;594;p43"/>
          <p:cNvSpPr/>
          <p:nvPr/>
        </p:nvSpPr>
        <p:spPr>
          <a:xfrm>
            <a:off x="3146427" y="1378468"/>
            <a:ext cx="1687200" cy="168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43"/>
          <p:cNvGrpSpPr/>
          <p:nvPr/>
        </p:nvGrpSpPr>
        <p:grpSpPr>
          <a:xfrm>
            <a:off x="4755900" y="1156263"/>
            <a:ext cx="987245" cy="256500"/>
            <a:chOff x="713275" y="4065425"/>
            <a:chExt cx="987245" cy="256500"/>
          </a:xfrm>
        </p:grpSpPr>
        <p:sp>
          <p:nvSpPr>
            <p:cNvPr id="596" name="Google Shape;596;p4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43"/>
          <p:cNvSpPr/>
          <p:nvPr/>
        </p:nvSpPr>
        <p:spPr>
          <a:xfrm>
            <a:off x="4184536" y="4136425"/>
            <a:ext cx="341100" cy="256500"/>
          </a:xfrm>
          <a:prstGeom prst="snip2DiagRect">
            <a:avLst>
              <a:gd name="adj1" fmla="val 0"/>
              <a:gd name="adj2" fmla="val 3574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3391864" y="4136425"/>
            <a:ext cx="710400" cy="256500"/>
          </a:xfrm>
          <a:prstGeom prst="snip2DiagRect">
            <a:avLst>
              <a:gd name="adj1" fmla="val 0"/>
              <a:gd name="adj2" fmla="val 3574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777240"/>
            <a:ext cx="2587399" cy="1812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78" y="2906091"/>
            <a:ext cx="2587399" cy="1979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1979" y="777240"/>
            <a:ext cx="2570361" cy="1812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5673" y="2906091"/>
            <a:ext cx="2581415" cy="1812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7550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3000" r="-23000"/>
          </a:stretch>
        </a:blipFill>
        <a:effectLst/>
      </p:bgPr>
    </p:bg>
    <p:spTree>
      <p:nvGrpSpPr>
        <p:cNvPr id="1" name="Shape 558"/>
        <p:cNvGrpSpPr/>
        <p:nvPr/>
      </p:nvGrpSpPr>
      <p:grpSpPr>
        <a:xfrm>
          <a:off x="0" y="0"/>
          <a:ext cx="0" cy="0"/>
          <a:chOff x="0" y="0"/>
          <a:chExt cx="0" cy="0"/>
        </a:xfrm>
      </p:grpSpPr>
      <p:sp>
        <p:nvSpPr>
          <p:cNvPr id="559" name="Google Shape;559;p42"/>
          <p:cNvSpPr/>
          <p:nvPr/>
        </p:nvSpPr>
        <p:spPr>
          <a:xfrm>
            <a:off x="0" y="0"/>
            <a:ext cx="4168500" cy="1495500"/>
          </a:xfrm>
          <a:prstGeom prst="snip2DiagRect">
            <a:avLst>
              <a:gd name="adj1" fmla="val 0"/>
              <a:gd name="adj2" fmla="val 23043"/>
            </a:avLst>
          </a:prstGeom>
          <a:gradFill>
            <a:gsLst>
              <a:gs pos="0">
                <a:schemeClr val="dk1">
                  <a:alpha val="0"/>
                </a:schemeClr>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title"/>
          </p:nvPr>
        </p:nvSpPr>
        <p:spPr>
          <a:xfrm>
            <a:off x="1012125" y="397400"/>
            <a:ext cx="2811000" cy="553968"/>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smtClean="0"/>
              <a:t>Fare Amount Analysis</a:t>
            </a:r>
            <a:endParaRPr dirty="0"/>
          </a:p>
        </p:txBody>
      </p:sp>
      <p:grpSp>
        <p:nvGrpSpPr>
          <p:cNvPr id="561" name="Google Shape;561;p42"/>
          <p:cNvGrpSpPr/>
          <p:nvPr/>
        </p:nvGrpSpPr>
        <p:grpSpPr>
          <a:xfrm>
            <a:off x="2926338" y="1421600"/>
            <a:ext cx="896775" cy="149400"/>
            <a:chOff x="1664075" y="4088600"/>
            <a:chExt cx="896775" cy="149400"/>
          </a:xfrm>
        </p:grpSpPr>
        <p:sp>
          <p:nvSpPr>
            <p:cNvPr id="562" name="Google Shape;562;p42"/>
            <p:cNvSpPr/>
            <p:nvPr/>
          </p:nvSpPr>
          <p:spPr>
            <a:xfrm>
              <a:off x="1887050" y="4088600"/>
              <a:ext cx="673800" cy="149400"/>
            </a:xfrm>
            <a:prstGeom prst="snip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81272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1738400"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166407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2"/>
          <p:cNvGrpSpPr/>
          <p:nvPr/>
        </p:nvGrpSpPr>
        <p:grpSpPr>
          <a:xfrm>
            <a:off x="155325" y="140888"/>
            <a:ext cx="987245" cy="256500"/>
            <a:chOff x="713275" y="4065425"/>
            <a:chExt cx="987245" cy="256500"/>
          </a:xfrm>
        </p:grpSpPr>
        <p:sp>
          <p:nvSpPr>
            <p:cNvPr id="567" name="Google Shape;567;p42"/>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94427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5"/>
          <p:cNvSpPr/>
          <p:nvPr/>
        </p:nvSpPr>
        <p:spPr>
          <a:xfrm>
            <a:off x="5288280" y="1067925"/>
            <a:ext cx="3695699" cy="257645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75602" y="1113337"/>
            <a:ext cx="3623559" cy="2531037"/>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txBox="1">
            <a:spLocks noGrp="1"/>
          </p:cNvSpPr>
          <p:nvPr>
            <p:ph type="title"/>
          </p:nvPr>
        </p:nvSpPr>
        <p:spPr>
          <a:xfrm>
            <a:off x="119449" y="125748"/>
            <a:ext cx="71760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Year and Month</a:t>
            </a:r>
            <a:endParaRPr dirty="0"/>
          </a:p>
        </p:txBody>
      </p:sp>
      <p:sp>
        <p:nvSpPr>
          <p:cNvPr id="630" name="Google Shape;630;p45"/>
          <p:cNvSpPr txBox="1">
            <a:spLocks noGrp="1"/>
          </p:cNvSpPr>
          <p:nvPr>
            <p:ph type="subTitle" idx="1"/>
          </p:nvPr>
        </p:nvSpPr>
        <p:spPr>
          <a:xfrm>
            <a:off x="-95889" y="1133738"/>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dirty="0" smtClean="0"/>
              <a:t>Year</a:t>
            </a:r>
            <a:endParaRPr dirty="0"/>
          </a:p>
        </p:txBody>
      </p:sp>
      <p:sp>
        <p:nvSpPr>
          <p:cNvPr id="631" name="Google Shape;631;p45"/>
          <p:cNvSpPr txBox="1">
            <a:spLocks noGrp="1"/>
          </p:cNvSpPr>
          <p:nvPr>
            <p:ph type="subTitle" idx="2"/>
          </p:nvPr>
        </p:nvSpPr>
        <p:spPr>
          <a:xfrm>
            <a:off x="675602" y="3854015"/>
            <a:ext cx="3818560" cy="923400"/>
          </a:xfrm>
          <a:prstGeom prst="rect">
            <a:avLst/>
          </a:prstGeom>
        </p:spPr>
        <p:txBody>
          <a:bodyPr spcFirstLastPara="1" wrap="square" lIns="91425" tIns="91425" rIns="91425" bIns="91425" anchor="t" anchorCtr="0">
            <a:noAutofit/>
          </a:bodyPr>
          <a:lstStyle/>
          <a:p>
            <a:pPr marL="0" lvl="0" indent="0" algn="l">
              <a:spcAft>
                <a:spcPts val="1200"/>
              </a:spcAft>
            </a:pPr>
            <a:r>
              <a:rPr lang="en-US" sz="1400" dirty="0"/>
              <a:t>In 2015, the average maximum fare was $13.03, indicating the highest fare levels. In contrast, 2013 saw the lowest average fare of $10.02.</a:t>
            </a:r>
            <a:endParaRPr sz="1400" dirty="0"/>
          </a:p>
        </p:txBody>
      </p:sp>
      <p:sp>
        <p:nvSpPr>
          <p:cNvPr id="634" name="Google Shape;634;p45"/>
          <p:cNvSpPr txBox="1">
            <a:spLocks noGrp="1"/>
          </p:cNvSpPr>
          <p:nvPr>
            <p:ph type="subTitle" idx="5"/>
          </p:nvPr>
        </p:nvSpPr>
        <p:spPr>
          <a:xfrm>
            <a:off x="4720832" y="1103277"/>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smtClean="0"/>
              <a:t>Month</a:t>
            </a:r>
            <a:endParaRPr dirty="0"/>
          </a:p>
        </p:txBody>
      </p:sp>
      <p:sp>
        <p:nvSpPr>
          <p:cNvPr id="635" name="Google Shape;635;p45"/>
          <p:cNvSpPr txBox="1">
            <a:spLocks noGrp="1"/>
          </p:cNvSpPr>
          <p:nvPr>
            <p:ph type="subTitle" idx="6"/>
          </p:nvPr>
        </p:nvSpPr>
        <p:spPr>
          <a:xfrm>
            <a:off x="5288280" y="3854015"/>
            <a:ext cx="3695698" cy="923400"/>
          </a:xfrm>
          <a:prstGeom prst="rect">
            <a:avLst/>
          </a:prstGeom>
        </p:spPr>
        <p:txBody>
          <a:bodyPr spcFirstLastPara="1" wrap="square" lIns="91425" tIns="91425" rIns="91425" bIns="91425" anchor="t" anchorCtr="0">
            <a:noAutofit/>
          </a:bodyPr>
          <a:lstStyle/>
          <a:p>
            <a:pPr marL="0" lvl="0" indent="0" algn="l">
              <a:spcAft>
                <a:spcPts val="1200"/>
              </a:spcAft>
            </a:pPr>
            <a:r>
              <a:rPr lang="en-US" sz="1400" dirty="0"/>
              <a:t>In September, the average maximum fare was $11.82, while January had the lowest average fare at $10.79.</a:t>
            </a:r>
            <a:endParaRPr sz="1400" dirty="0"/>
          </a:p>
        </p:txBody>
      </p:sp>
      <p:grpSp>
        <p:nvGrpSpPr>
          <p:cNvPr id="652" name="Google Shape;652;p45"/>
          <p:cNvGrpSpPr/>
          <p:nvPr/>
        </p:nvGrpSpPr>
        <p:grpSpPr>
          <a:xfrm rot="10800000">
            <a:off x="6985832" y="4777415"/>
            <a:ext cx="2070925" cy="640750"/>
            <a:chOff x="205975" y="-266800"/>
            <a:chExt cx="2070925" cy="640750"/>
          </a:xfrm>
        </p:grpSpPr>
        <p:cxnSp>
          <p:nvCxnSpPr>
            <p:cNvPr id="653" name="Google Shape;653;p45"/>
            <p:cNvCxnSpPr/>
            <p:nvPr/>
          </p:nvCxnSpPr>
          <p:spPr>
            <a:xfrm>
              <a:off x="205975" y="-266800"/>
              <a:ext cx="637200" cy="637200"/>
            </a:xfrm>
            <a:prstGeom prst="straightConnector1">
              <a:avLst/>
            </a:prstGeom>
            <a:noFill/>
            <a:ln w="9525" cap="flat" cmpd="sng">
              <a:solidFill>
                <a:schemeClr val="accent2"/>
              </a:solidFill>
              <a:prstDash val="solid"/>
              <a:round/>
              <a:headEnd type="none" w="med" len="med"/>
              <a:tailEnd type="none" w="med" len="med"/>
            </a:ln>
          </p:spPr>
        </p:cxnSp>
        <p:cxnSp>
          <p:nvCxnSpPr>
            <p:cNvPr id="654" name="Google Shape;654;p45"/>
            <p:cNvCxnSpPr/>
            <p:nvPr/>
          </p:nvCxnSpPr>
          <p:spPr>
            <a:xfrm>
              <a:off x="839600" y="373950"/>
              <a:ext cx="1437300" cy="0"/>
            </a:xfrm>
            <a:prstGeom prst="straightConnector1">
              <a:avLst/>
            </a:prstGeom>
            <a:noFill/>
            <a:ln w="9525" cap="flat" cmpd="sng">
              <a:solidFill>
                <a:schemeClr val="accent2"/>
              </a:solidFill>
              <a:prstDash val="solid"/>
              <a:round/>
              <a:headEnd type="none" w="med" len="med"/>
              <a:tailEnd type="oval" w="med" len="med"/>
            </a:ln>
          </p:spPr>
        </p:cxnSp>
      </p:grpSp>
      <p:grpSp>
        <p:nvGrpSpPr>
          <p:cNvPr id="655" name="Google Shape;655;p45"/>
          <p:cNvGrpSpPr/>
          <p:nvPr/>
        </p:nvGrpSpPr>
        <p:grpSpPr>
          <a:xfrm rot="10800000" flipH="1">
            <a:off x="-143070" y="4784920"/>
            <a:ext cx="2642425" cy="640750"/>
            <a:chOff x="205975" y="-266800"/>
            <a:chExt cx="2642425" cy="640750"/>
          </a:xfrm>
        </p:grpSpPr>
        <p:cxnSp>
          <p:nvCxnSpPr>
            <p:cNvPr id="656" name="Google Shape;656;p45"/>
            <p:cNvCxnSpPr/>
            <p:nvPr/>
          </p:nvCxnSpPr>
          <p:spPr>
            <a:xfrm>
              <a:off x="205975" y="-266800"/>
              <a:ext cx="637200" cy="637200"/>
            </a:xfrm>
            <a:prstGeom prst="straightConnector1">
              <a:avLst/>
            </a:prstGeom>
            <a:noFill/>
            <a:ln w="9525" cap="flat" cmpd="sng">
              <a:solidFill>
                <a:schemeClr val="accent2"/>
              </a:solidFill>
              <a:prstDash val="solid"/>
              <a:round/>
              <a:headEnd type="none" w="med" len="med"/>
              <a:tailEnd type="none" w="med" len="med"/>
            </a:ln>
          </p:spPr>
        </p:cxnSp>
        <p:cxnSp>
          <p:nvCxnSpPr>
            <p:cNvPr id="657" name="Google Shape;657;p45"/>
            <p:cNvCxnSpPr/>
            <p:nvPr/>
          </p:nvCxnSpPr>
          <p:spPr>
            <a:xfrm>
              <a:off x="839600" y="373950"/>
              <a:ext cx="2008800" cy="0"/>
            </a:xfrm>
            <a:prstGeom prst="straightConnector1">
              <a:avLst/>
            </a:prstGeom>
            <a:noFill/>
            <a:ln w="9525" cap="flat" cmpd="sng">
              <a:solidFill>
                <a:schemeClr val="accent2"/>
              </a:solidFill>
              <a:prstDash val="solid"/>
              <a:round/>
              <a:headEnd type="none" w="med" len="med"/>
              <a:tailEnd type="oval" w="med" len="med"/>
            </a:ln>
          </p:spPr>
        </p:cxnSp>
      </p:grpSp>
      <p:grpSp>
        <p:nvGrpSpPr>
          <p:cNvPr id="658" name="Google Shape;658;p45"/>
          <p:cNvGrpSpPr/>
          <p:nvPr/>
        </p:nvGrpSpPr>
        <p:grpSpPr>
          <a:xfrm>
            <a:off x="3872289" y="189937"/>
            <a:ext cx="987245" cy="256500"/>
            <a:chOff x="713275" y="4065425"/>
            <a:chExt cx="987245" cy="256500"/>
          </a:xfrm>
        </p:grpSpPr>
        <p:sp>
          <p:nvSpPr>
            <p:cNvPr id="659" name="Google Shape;659;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45"/>
          <p:cNvGrpSpPr/>
          <p:nvPr/>
        </p:nvGrpSpPr>
        <p:grpSpPr>
          <a:xfrm>
            <a:off x="3735258" y="4777415"/>
            <a:ext cx="987245" cy="256500"/>
            <a:chOff x="713275" y="4065425"/>
            <a:chExt cx="987245" cy="256500"/>
          </a:xfrm>
        </p:grpSpPr>
        <p:sp>
          <p:nvSpPr>
            <p:cNvPr id="663" name="Google Shape;663;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880" y="1525071"/>
            <a:ext cx="3483001" cy="1950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491" y="1525071"/>
            <a:ext cx="3481276" cy="1954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16966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5"/>
          <p:cNvSpPr/>
          <p:nvPr/>
        </p:nvSpPr>
        <p:spPr>
          <a:xfrm>
            <a:off x="5288280" y="1067925"/>
            <a:ext cx="3695699" cy="257645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75602" y="1113337"/>
            <a:ext cx="3623559" cy="2531037"/>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txBox="1">
            <a:spLocks noGrp="1"/>
          </p:cNvSpPr>
          <p:nvPr>
            <p:ph type="title"/>
          </p:nvPr>
        </p:nvSpPr>
        <p:spPr>
          <a:xfrm>
            <a:off x="119449" y="125748"/>
            <a:ext cx="7176000" cy="615600"/>
          </a:xfrm>
          <a:prstGeom prst="rect">
            <a:avLst/>
          </a:prstGeom>
        </p:spPr>
        <p:txBody>
          <a:bodyPr spcFirstLastPara="1" wrap="square" lIns="91425" tIns="91425" rIns="91425" bIns="91425" anchor="t" anchorCtr="0">
            <a:noAutofit/>
          </a:bodyPr>
          <a:lstStyle/>
          <a:p>
            <a:pPr lvl="0"/>
            <a:r>
              <a:rPr lang="en" dirty="0"/>
              <a:t>Hour and Day of Month</a:t>
            </a:r>
            <a:endParaRPr dirty="0"/>
          </a:p>
        </p:txBody>
      </p:sp>
      <p:sp>
        <p:nvSpPr>
          <p:cNvPr id="630" name="Google Shape;630;p45"/>
          <p:cNvSpPr txBox="1">
            <a:spLocks noGrp="1"/>
          </p:cNvSpPr>
          <p:nvPr>
            <p:ph type="subTitle" idx="1"/>
          </p:nvPr>
        </p:nvSpPr>
        <p:spPr>
          <a:xfrm>
            <a:off x="253931" y="1137904"/>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dirty="0" smtClean="0"/>
              <a:t>Day of month</a:t>
            </a:r>
            <a:endParaRPr dirty="0"/>
          </a:p>
        </p:txBody>
      </p:sp>
      <p:sp>
        <p:nvSpPr>
          <p:cNvPr id="634" name="Google Shape;634;p45"/>
          <p:cNvSpPr txBox="1">
            <a:spLocks noGrp="1"/>
          </p:cNvSpPr>
          <p:nvPr>
            <p:ph type="subTitle" idx="5"/>
          </p:nvPr>
        </p:nvSpPr>
        <p:spPr>
          <a:xfrm>
            <a:off x="4934192" y="1127944"/>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smtClean="0"/>
              <a:t>Hour of the day</a:t>
            </a:r>
            <a:endParaRPr dirty="0"/>
          </a:p>
        </p:txBody>
      </p:sp>
      <p:sp>
        <p:nvSpPr>
          <p:cNvPr id="635" name="Google Shape;635;p45"/>
          <p:cNvSpPr txBox="1">
            <a:spLocks noGrp="1"/>
          </p:cNvSpPr>
          <p:nvPr>
            <p:ph type="subTitle" idx="6"/>
          </p:nvPr>
        </p:nvSpPr>
        <p:spPr>
          <a:xfrm>
            <a:off x="5288280" y="3854015"/>
            <a:ext cx="3695698" cy="923400"/>
          </a:xfrm>
          <a:prstGeom prst="rect">
            <a:avLst/>
          </a:prstGeom>
        </p:spPr>
        <p:txBody>
          <a:bodyPr spcFirstLastPara="1" wrap="square" lIns="91425" tIns="91425" rIns="91425" bIns="91425" anchor="t" anchorCtr="0">
            <a:noAutofit/>
          </a:bodyPr>
          <a:lstStyle/>
          <a:p>
            <a:pPr marL="0" lvl="0" indent="0" algn="l">
              <a:spcAft>
                <a:spcPts val="1200"/>
              </a:spcAft>
            </a:pPr>
            <a:r>
              <a:rPr lang="en-US" sz="1400" dirty="0"/>
              <a:t>The highest average fare of $15.17 occurred at 5 AM, while the lowest average fare of $10.16 was recorded at 7 PM.</a:t>
            </a:r>
            <a:endParaRPr sz="1400" dirty="0"/>
          </a:p>
        </p:txBody>
      </p:sp>
      <p:grpSp>
        <p:nvGrpSpPr>
          <p:cNvPr id="652" name="Google Shape;652;p45"/>
          <p:cNvGrpSpPr/>
          <p:nvPr/>
        </p:nvGrpSpPr>
        <p:grpSpPr>
          <a:xfrm rot="10800000">
            <a:off x="6985832" y="4777415"/>
            <a:ext cx="2070925" cy="640750"/>
            <a:chOff x="205975" y="-266800"/>
            <a:chExt cx="2070925" cy="640750"/>
          </a:xfrm>
        </p:grpSpPr>
        <p:cxnSp>
          <p:nvCxnSpPr>
            <p:cNvPr id="653" name="Google Shape;653;p45"/>
            <p:cNvCxnSpPr/>
            <p:nvPr/>
          </p:nvCxnSpPr>
          <p:spPr>
            <a:xfrm>
              <a:off x="205975" y="-266800"/>
              <a:ext cx="637200" cy="637200"/>
            </a:xfrm>
            <a:prstGeom prst="straightConnector1">
              <a:avLst/>
            </a:prstGeom>
            <a:noFill/>
            <a:ln w="9525" cap="flat" cmpd="sng">
              <a:solidFill>
                <a:schemeClr val="accent2"/>
              </a:solidFill>
              <a:prstDash val="solid"/>
              <a:round/>
              <a:headEnd type="none" w="med" len="med"/>
              <a:tailEnd type="none" w="med" len="med"/>
            </a:ln>
          </p:spPr>
        </p:cxnSp>
        <p:cxnSp>
          <p:nvCxnSpPr>
            <p:cNvPr id="654" name="Google Shape;654;p45"/>
            <p:cNvCxnSpPr/>
            <p:nvPr/>
          </p:nvCxnSpPr>
          <p:spPr>
            <a:xfrm>
              <a:off x="839600" y="373950"/>
              <a:ext cx="1437300" cy="0"/>
            </a:xfrm>
            <a:prstGeom prst="straightConnector1">
              <a:avLst/>
            </a:prstGeom>
            <a:noFill/>
            <a:ln w="9525" cap="flat" cmpd="sng">
              <a:solidFill>
                <a:schemeClr val="accent2"/>
              </a:solidFill>
              <a:prstDash val="solid"/>
              <a:round/>
              <a:headEnd type="none" w="med" len="med"/>
              <a:tailEnd type="oval" w="med" len="med"/>
            </a:ln>
          </p:spPr>
        </p:cxnSp>
      </p:grpSp>
      <p:grpSp>
        <p:nvGrpSpPr>
          <p:cNvPr id="655" name="Google Shape;655;p45"/>
          <p:cNvGrpSpPr/>
          <p:nvPr/>
        </p:nvGrpSpPr>
        <p:grpSpPr>
          <a:xfrm rot="10800000" flipH="1">
            <a:off x="-143070" y="4784920"/>
            <a:ext cx="2642425" cy="640750"/>
            <a:chOff x="205975" y="-266800"/>
            <a:chExt cx="2642425" cy="640750"/>
          </a:xfrm>
        </p:grpSpPr>
        <p:cxnSp>
          <p:nvCxnSpPr>
            <p:cNvPr id="656" name="Google Shape;656;p45"/>
            <p:cNvCxnSpPr/>
            <p:nvPr/>
          </p:nvCxnSpPr>
          <p:spPr>
            <a:xfrm>
              <a:off x="205975" y="-266800"/>
              <a:ext cx="637200" cy="637200"/>
            </a:xfrm>
            <a:prstGeom prst="straightConnector1">
              <a:avLst/>
            </a:prstGeom>
            <a:noFill/>
            <a:ln w="9525" cap="flat" cmpd="sng">
              <a:solidFill>
                <a:schemeClr val="accent2"/>
              </a:solidFill>
              <a:prstDash val="solid"/>
              <a:round/>
              <a:headEnd type="none" w="med" len="med"/>
              <a:tailEnd type="none" w="med" len="med"/>
            </a:ln>
          </p:spPr>
        </p:cxnSp>
        <p:cxnSp>
          <p:nvCxnSpPr>
            <p:cNvPr id="657" name="Google Shape;657;p45"/>
            <p:cNvCxnSpPr/>
            <p:nvPr/>
          </p:nvCxnSpPr>
          <p:spPr>
            <a:xfrm>
              <a:off x="839600" y="373950"/>
              <a:ext cx="2008800" cy="0"/>
            </a:xfrm>
            <a:prstGeom prst="straightConnector1">
              <a:avLst/>
            </a:prstGeom>
            <a:noFill/>
            <a:ln w="9525" cap="flat" cmpd="sng">
              <a:solidFill>
                <a:schemeClr val="accent2"/>
              </a:solidFill>
              <a:prstDash val="solid"/>
              <a:round/>
              <a:headEnd type="none" w="med" len="med"/>
              <a:tailEnd type="oval" w="med" len="med"/>
            </a:ln>
          </p:spPr>
        </p:cxnSp>
      </p:grpSp>
      <p:grpSp>
        <p:nvGrpSpPr>
          <p:cNvPr id="658" name="Google Shape;658;p45"/>
          <p:cNvGrpSpPr/>
          <p:nvPr/>
        </p:nvGrpSpPr>
        <p:grpSpPr>
          <a:xfrm>
            <a:off x="3872289" y="189937"/>
            <a:ext cx="987245" cy="256500"/>
            <a:chOff x="713275" y="4065425"/>
            <a:chExt cx="987245" cy="256500"/>
          </a:xfrm>
        </p:grpSpPr>
        <p:sp>
          <p:nvSpPr>
            <p:cNvPr id="659" name="Google Shape;659;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45"/>
          <p:cNvGrpSpPr/>
          <p:nvPr/>
        </p:nvGrpSpPr>
        <p:grpSpPr>
          <a:xfrm>
            <a:off x="3735258" y="4777415"/>
            <a:ext cx="987245" cy="256500"/>
            <a:chOff x="713275" y="4065425"/>
            <a:chExt cx="987245" cy="256500"/>
          </a:xfrm>
        </p:grpSpPr>
        <p:sp>
          <p:nvSpPr>
            <p:cNvPr id="663" name="Google Shape;663;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58" y="1564977"/>
            <a:ext cx="3483001" cy="19249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491" y="1572846"/>
            <a:ext cx="3481276" cy="1917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490555" y="3917033"/>
            <a:ext cx="4572000" cy="738664"/>
          </a:xfrm>
          <a:prstGeom prst="rect">
            <a:avLst/>
          </a:prstGeom>
        </p:spPr>
        <p:txBody>
          <a:bodyPr>
            <a:spAutoFit/>
          </a:bodyPr>
          <a:lstStyle/>
          <a:p>
            <a:r>
              <a:rPr lang="en-US" dirty="0">
                <a:solidFill>
                  <a:schemeClr val="tx2"/>
                </a:solidFill>
                <a:latin typeface="Abel" panose="020B0604020202020204" charset="0"/>
              </a:rPr>
              <a:t>On the 20th day of the month, the average maximum fare was $11.62, whereas on the 9th day, the minimum average fare was $11.16.</a:t>
            </a:r>
          </a:p>
        </p:txBody>
      </p:sp>
    </p:spTree>
    <p:extLst>
      <p:ext uri="{BB962C8B-B14F-4D97-AF65-F5344CB8AC3E}">
        <p14:creationId xmlns:p14="http://schemas.microsoft.com/office/powerpoint/2010/main" val="10540600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1"/>
          <p:cNvSpPr txBox="1">
            <a:spLocks noGrp="1"/>
          </p:cNvSpPr>
          <p:nvPr>
            <p:ph type="title"/>
          </p:nvPr>
        </p:nvSpPr>
        <p:spPr>
          <a:xfrm>
            <a:off x="680999" y="280910"/>
            <a:ext cx="2798700" cy="615523"/>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US" dirty="0" smtClean="0"/>
              <a:t>Total Times</a:t>
            </a:r>
            <a:endParaRPr dirty="0"/>
          </a:p>
        </p:txBody>
      </p:sp>
      <p:pic>
        <p:nvPicPr>
          <p:cNvPr id="544" name="Google Shape;544;p41"/>
          <p:cNvPicPr preferRelativeResize="0"/>
          <p:nvPr/>
        </p:nvPicPr>
        <p:blipFill>
          <a:blip r:embed="rId3">
            <a:extLst>
              <a:ext uri="{28A0092B-C50C-407E-A947-70E740481C1C}">
                <a14:useLocalDpi xmlns:a14="http://schemas.microsoft.com/office/drawing/2010/main" val="0"/>
              </a:ext>
            </a:extLst>
          </a:blip>
          <a:stretch>
            <a:fillRect/>
          </a:stretch>
        </p:blipFill>
        <p:spPr>
          <a:xfrm>
            <a:off x="501782" y="972911"/>
            <a:ext cx="7779601" cy="2783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545" name="Google Shape;545;p41"/>
          <p:cNvGrpSpPr/>
          <p:nvPr/>
        </p:nvGrpSpPr>
        <p:grpSpPr>
          <a:xfrm rot="10800000" flipH="1">
            <a:off x="5278020" y="4742362"/>
            <a:ext cx="3419250" cy="802275"/>
            <a:chOff x="44450" y="-428325"/>
            <a:chExt cx="3419250" cy="802275"/>
          </a:xfrm>
        </p:grpSpPr>
        <p:cxnSp>
          <p:nvCxnSpPr>
            <p:cNvPr id="546" name="Google Shape;546;p41"/>
            <p:cNvCxnSpPr/>
            <p:nvPr/>
          </p:nvCxnSpPr>
          <p:spPr>
            <a:xfrm>
              <a:off x="44450" y="-428325"/>
              <a:ext cx="798600" cy="798600"/>
            </a:xfrm>
            <a:prstGeom prst="straightConnector1">
              <a:avLst/>
            </a:prstGeom>
            <a:noFill/>
            <a:ln w="9525" cap="flat" cmpd="sng">
              <a:solidFill>
                <a:schemeClr val="accent2"/>
              </a:solidFill>
              <a:prstDash val="solid"/>
              <a:round/>
              <a:headEnd type="none" w="med" len="med"/>
              <a:tailEnd type="none" w="med" len="med"/>
            </a:ln>
          </p:spPr>
        </p:cxnSp>
        <p:cxnSp>
          <p:nvCxnSpPr>
            <p:cNvPr id="547" name="Google Shape;547;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48" name="Google Shape;548;p41"/>
          <p:cNvGrpSpPr/>
          <p:nvPr/>
        </p:nvGrpSpPr>
        <p:grpSpPr>
          <a:xfrm flipH="1">
            <a:off x="713400" y="-450"/>
            <a:ext cx="3519500" cy="902521"/>
            <a:chOff x="-55800" y="-528571"/>
            <a:chExt cx="3519500" cy="902521"/>
          </a:xfrm>
        </p:grpSpPr>
        <p:cxnSp>
          <p:nvCxnSpPr>
            <p:cNvPr id="549" name="Google Shape;549;p41"/>
            <p:cNvCxnSpPr/>
            <p:nvPr/>
          </p:nvCxnSpPr>
          <p:spPr>
            <a:xfrm>
              <a:off x="-55800" y="-528571"/>
              <a:ext cx="898800" cy="898800"/>
            </a:xfrm>
            <a:prstGeom prst="straightConnector1">
              <a:avLst/>
            </a:prstGeom>
            <a:noFill/>
            <a:ln w="9525" cap="flat" cmpd="sng">
              <a:solidFill>
                <a:schemeClr val="accent2"/>
              </a:solidFill>
              <a:prstDash val="solid"/>
              <a:round/>
              <a:headEnd type="none" w="med" len="med"/>
              <a:tailEnd type="none" w="med" len="med"/>
            </a:ln>
          </p:spPr>
        </p:cxnSp>
        <p:cxnSp>
          <p:nvCxnSpPr>
            <p:cNvPr id="550" name="Google Shape;550;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51" name="Google Shape;551;p41"/>
          <p:cNvGrpSpPr/>
          <p:nvPr/>
        </p:nvGrpSpPr>
        <p:grpSpPr>
          <a:xfrm flipH="1">
            <a:off x="3904902" y="-75295"/>
            <a:ext cx="2009569" cy="973361"/>
            <a:chOff x="5205411" y="-75307"/>
            <a:chExt cx="1728661" cy="837300"/>
          </a:xfrm>
        </p:grpSpPr>
        <p:cxnSp>
          <p:nvCxnSpPr>
            <p:cNvPr id="552" name="Google Shape;552;p4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3" name="Google Shape;553;p4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4" name="Google Shape;554;p4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3" name="Rectangle 2"/>
          <p:cNvSpPr/>
          <p:nvPr/>
        </p:nvSpPr>
        <p:spPr>
          <a:xfrm>
            <a:off x="369109" y="4070304"/>
            <a:ext cx="4572000" cy="954107"/>
          </a:xfrm>
          <a:prstGeom prst="rect">
            <a:avLst/>
          </a:prstGeom>
        </p:spPr>
        <p:txBody>
          <a:bodyPr>
            <a:spAutoFit/>
          </a:bodyPr>
          <a:lstStyle/>
          <a:p>
            <a:r>
              <a:rPr lang="en-US" dirty="0">
                <a:solidFill>
                  <a:schemeClr val="tx2"/>
                </a:solidFill>
                <a:latin typeface="Abel" panose="020B0604020202020204" charset="0"/>
              </a:rPr>
              <a:t>We observed that the average fare amount peaked in May 2013, which might be attributed to specific events or circumstances in the country during that period, such as accidents or other significant factors.</a:t>
            </a:r>
          </a:p>
        </p:txBody>
      </p:sp>
    </p:spTree>
    <p:extLst>
      <p:ext uri="{BB962C8B-B14F-4D97-AF65-F5344CB8AC3E}">
        <p14:creationId xmlns:p14="http://schemas.microsoft.com/office/powerpoint/2010/main" val="620606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8"/>
          <p:cNvSpPr/>
          <p:nvPr/>
        </p:nvSpPr>
        <p:spPr>
          <a:xfrm>
            <a:off x="2363550" y="3392325"/>
            <a:ext cx="4416900" cy="461700"/>
          </a:xfrm>
          <a:prstGeom prst="snip2DiagRect">
            <a:avLst>
              <a:gd name="adj1" fmla="val 0"/>
              <a:gd name="adj2" fmla="val 414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txBox="1">
            <a:spLocks noGrp="1"/>
          </p:cNvSpPr>
          <p:nvPr>
            <p:ph type="title"/>
          </p:nvPr>
        </p:nvSpPr>
        <p:spPr>
          <a:xfrm>
            <a:off x="3238550" y="3392325"/>
            <a:ext cx="2667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 dirty="0" smtClean="0"/>
              <a:t>Daniel Keys Moran</a:t>
            </a:r>
            <a:endParaRPr dirty="0"/>
          </a:p>
        </p:txBody>
      </p:sp>
      <p:sp>
        <p:nvSpPr>
          <p:cNvPr id="471" name="Google Shape;471;p38"/>
          <p:cNvSpPr txBox="1">
            <a:spLocks noGrp="1"/>
          </p:cNvSpPr>
          <p:nvPr>
            <p:ph type="subTitle" idx="1"/>
          </p:nvPr>
        </p:nvSpPr>
        <p:spPr>
          <a:xfrm>
            <a:off x="2087250" y="1890338"/>
            <a:ext cx="4969500" cy="1293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smtClean="0"/>
              <a:t>“You can have data without information, but you can’t have information without data”</a:t>
            </a:r>
            <a:endParaRPr dirty="0"/>
          </a:p>
        </p:txBody>
      </p:sp>
      <p:grpSp>
        <p:nvGrpSpPr>
          <p:cNvPr id="472" name="Google Shape;472;p38"/>
          <p:cNvGrpSpPr/>
          <p:nvPr/>
        </p:nvGrpSpPr>
        <p:grpSpPr>
          <a:xfrm>
            <a:off x="3891950" y="391225"/>
            <a:ext cx="1143400" cy="1114751"/>
            <a:chOff x="3891950" y="391225"/>
            <a:chExt cx="1143400" cy="1114751"/>
          </a:xfrm>
        </p:grpSpPr>
        <p:sp>
          <p:nvSpPr>
            <p:cNvPr id="473" name="Google Shape;473;p38"/>
            <p:cNvSpPr/>
            <p:nvPr/>
          </p:nvSpPr>
          <p:spPr>
            <a:xfrm>
              <a:off x="4108650" y="635976"/>
              <a:ext cx="926700" cy="8700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4390528" y="940482"/>
              <a:ext cx="362945" cy="260986"/>
            </a:xfrm>
            <a:custGeom>
              <a:avLst/>
              <a:gdLst/>
              <a:ahLst/>
              <a:cxnLst/>
              <a:rect l="l" t="t" r="r" b="b"/>
              <a:pathLst>
                <a:path w="15353" h="11040" extrusionOk="0">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3891950" y="391225"/>
              <a:ext cx="1004400" cy="1004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8"/>
          <p:cNvGrpSpPr/>
          <p:nvPr/>
        </p:nvGrpSpPr>
        <p:grpSpPr>
          <a:xfrm>
            <a:off x="1362740" y="1315275"/>
            <a:ext cx="987245" cy="256500"/>
            <a:chOff x="713275" y="4065425"/>
            <a:chExt cx="987245" cy="256500"/>
          </a:xfrm>
        </p:grpSpPr>
        <p:sp>
          <p:nvSpPr>
            <p:cNvPr id="477" name="Google Shape;477;p3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8"/>
          <p:cNvGrpSpPr/>
          <p:nvPr/>
        </p:nvGrpSpPr>
        <p:grpSpPr>
          <a:xfrm>
            <a:off x="6794015" y="4153725"/>
            <a:ext cx="987245" cy="256500"/>
            <a:chOff x="713275" y="4065425"/>
            <a:chExt cx="987245" cy="256500"/>
          </a:xfrm>
        </p:grpSpPr>
        <p:sp>
          <p:nvSpPr>
            <p:cNvPr id="481" name="Google Shape;481;p3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521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8"/>
          <p:cNvSpPr/>
          <p:nvPr/>
        </p:nvSpPr>
        <p:spPr>
          <a:xfrm>
            <a:off x="713400" y="1333500"/>
            <a:ext cx="5058900" cy="32589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Weather versus Fare amount</a:t>
            </a:r>
            <a:endParaRPr dirty="0"/>
          </a:p>
        </p:txBody>
      </p:sp>
      <p:sp>
        <p:nvSpPr>
          <p:cNvPr id="718" name="Google Shape;718;p48"/>
          <p:cNvSpPr/>
          <p:nvPr/>
        </p:nvSpPr>
        <p:spPr>
          <a:xfrm>
            <a:off x="6061538" y="2716050"/>
            <a:ext cx="313200" cy="32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6061538" y="1440750"/>
            <a:ext cx="313200" cy="32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txBox="1"/>
          <p:nvPr/>
        </p:nvSpPr>
        <p:spPr>
          <a:xfrm>
            <a:off x="6511923" y="1333500"/>
            <a:ext cx="1918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Max</a:t>
            </a:r>
            <a:endParaRPr sz="1800" b="1" dirty="0">
              <a:solidFill>
                <a:schemeClr val="lt1"/>
              </a:solidFill>
              <a:latin typeface="Share Tech"/>
              <a:ea typeface="Share Tech"/>
              <a:cs typeface="Share Tech"/>
              <a:sym typeface="Share Tech"/>
            </a:endParaRPr>
          </a:p>
        </p:txBody>
      </p:sp>
      <p:sp>
        <p:nvSpPr>
          <p:cNvPr id="721" name="Google Shape;721;p48"/>
          <p:cNvSpPr txBox="1"/>
          <p:nvPr/>
        </p:nvSpPr>
        <p:spPr>
          <a:xfrm>
            <a:off x="6511923" y="1725575"/>
            <a:ext cx="1918800" cy="6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solidFill>
                  <a:schemeClr val="lt1"/>
                </a:solidFill>
                <a:latin typeface="Abel"/>
                <a:ea typeface="Abel"/>
                <a:cs typeface="Abel"/>
                <a:sym typeface="Abel"/>
              </a:rPr>
              <a:t>500 at Cloudy day which is resonable</a:t>
            </a:r>
            <a:endParaRPr sz="1600" dirty="0">
              <a:solidFill>
                <a:schemeClr val="lt1"/>
              </a:solidFill>
              <a:latin typeface="Abel"/>
              <a:ea typeface="Abel"/>
              <a:cs typeface="Abel"/>
              <a:sym typeface="Abel"/>
            </a:endParaRPr>
          </a:p>
        </p:txBody>
      </p:sp>
      <p:sp>
        <p:nvSpPr>
          <p:cNvPr id="722" name="Google Shape;722;p48"/>
          <p:cNvSpPr txBox="1"/>
          <p:nvPr/>
        </p:nvSpPr>
        <p:spPr>
          <a:xfrm>
            <a:off x="6511923" y="2607900"/>
            <a:ext cx="1918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Min</a:t>
            </a:r>
            <a:endParaRPr sz="1800" b="1" dirty="0">
              <a:solidFill>
                <a:schemeClr val="lt1"/>
              </a:solidFill>
              <a:latin typeface="Share Tech"/>
              <a:ea typeface="Share Tech"/>
              <a:cs typeface="Share Tech"/>
              <a:sym typeface="Share Tech"/>
            </a:endParaRPr>
          </a:p>
        </p:txBody>
      </p:sp>
      <p:sp>
        <p:nvSpPr>
          <p:cNvPr id="723" name="Google Shape;723;p48"/>
          <p:cNvSpPr txBox="1"/>
          <p:nvPr/>
        </p:nvSpPr>
        <p:spPr>
          <a:xfrm>
            <a:off x="6511922" y="2999975"/>
            <a:ext cx="2525397" cy="6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solidFill>
                  <a:schemeClr val="lt1"/>
                </a:solidFill>
                <a:latin typeface="Abel"/>
                <a:ea typeface="Abel"/>
                <a:cs typeface="Abel"/>
                <a:sym typeface="Abel"/>
              </a:rPr>
              <a:t>-45 at rainy day</a:t>
            </a:r>
          </a:p>
          <a:p>
            <a:pPr marL="0" lvl="0" indent="0" algn="l" rtl="0">
              <a:spcBef>
                <a:spcPts val="0"/>
              </a:spcBef>
              <a:spcAft>
                <a:spcPts val="0"/>
              </a:spcAft>
              <a:buNone/>
            </a:pPr>
            <a:r>
              <a:rPr lang="en-US" sz="1600" dirty="0" smtClean="0">
                <a:solidFill>
                  <a:schemeClr val="lt1"/>
                </a:solidFill>
                <a:latin typeface="Abel"/>
                <a:ea typeface="Abel"/>
                <a:cs typeface="Abel"/>
                <a:sym typeface="Abel"/>
              </a:rPr>
              <a:t>M</a:t>
            </a:r>
            <a:r>
              <a:rPr lang="en" sz="1600" dirty="0" smtClean="0">
                <a:solidFill>
                  <a:schemeClr val="lt1"/>
                </a:solidFill>
                <a:latin typeface="Abel"/>
                <a:ea typeface="Abel"/>
                <a:cs typeface="Abel"/>
                <a:sym typeface="Abel"/>
              </a:rPr>
              <a:t>ay be the driver did something wrong</a:t>
            </a:r>
            <a:endParaRPr sz="1600" dirty="0">
              <a:solidFill>
                <a:schemeClr val="lt1"/>
              </a:solidFill>
              <a:latin typeface="Abel"/>
              <a:ea typeface="Abel"/>
              <a:cs typeface="Abel"/>
              <a:sym typeface="Abe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1" y="1165860"/>
            <a:ext cx="5299512" cy="3581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7320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8"/>
          <p:cNvSpPr/>
          <p:nvPr/>
        </p:nvSpPr>
        <p:spPr>
          <a:xfrm>
            <a:off x="713400" y="1333500"/>
            <a:ext cx="5058900" cy="32589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Traffic Condition versus Fare amount</a:t>
            </a:r>
            <a:endParaRPr dirty="0"/>
          </a:p>
        </p:txBody>
      </p:sp>
      <p:sp>
        <p:nvSpPr>
          <p:cNvPr id="718" name="Google Shape;718;p48"/>
          <p:cNvSpPr/>
          <p:nvPr/>
        </p:nvSpPr>
        <p:spPr>
          <a:xfrm>
            <a:off x="6061538" y="2716050"/>
            <a:ext cx="313200" cy="32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6061538" y="1440750"/>
            <a:ext cx="313200" cy="32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txBox="1"/>
          <p:nvPr/>
        </p:nvSpPr>
        <p:spPr>
          <a:xfrm>
            <a:off x="6511923" y="1333500"/>
            <a:ext cx="1918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Max</a:t>
            </a:r>
            <a:endParaRPr sz="1800" b="1" dirty="0">
              <a:solidFill>
                <a:schemeClr val="lt1"/>
              </a:solidFill>
              <a:latin typeface="Share Tech"/>
              <a:ea typeface="Share Tech"/>
              <a:cs typeface="Share Tech"/>
              <a:sym typeface="Share Tech"/>
            </a:endParaRPr>
          </a:p>
        </p:txBody>
      </p:sp>
      <p:sp>
        <p:nvSpPr>
          <p:cNvPr id="721" name="Google Shape;721;p48"/>
          <p:cNvSpPr txBox="1"/>
          <p:nvPr/>
        </p:nvSpPr>
        <p:spPr>
          <a:xfrm>
            <a:off x="6511923" y="1725575"/>
            <a:ext cx="1918800" cy="6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solidFill>
                  <a:schemeClr val="lt1"/>
                </a:solidFill>
                <a:latin typeface="Abel"/>
                <a:ea typeface="Abel"/>
                <a:cs typeface="Abel"/>
                <a:sym typeface="Abel"/>
              </a:rPr>
              <a:t>500 at Dense Traffic</a:t>
            </a:r>
          </a:p>
          <a:p>
            <a:pPr marL="0" lvl="0" indent="0" algn="l" rtl="0">
              <a:spcBef>
                <a:spcPts val="0"/>
              </a:spcBef>
              <a:spcAft>
                <a:spcPts val="0"/>
              </a:spcAft>
              <a:buNone/>
            </a:pPr>
            <a:r>
              <a:rPr lang="en" sz="1600" dirty="0" smtClean="0">
                <a:solidFill>
                  <a:schemeClr val="lt1"/>
                </a:solidFill>
                <a:latin typeface="Abel"/>
                <a:ea typeface="Abel"/>
                <a:cs typeface="Abel"/>
                <a:sym typeface="Abel"/>
              </a:rPr>
              <a:t>which is resonable</a:t>
            </a:r>
            <a:endParaRPr sz="1600" dirty="0">
              <a:solidFill>
                <a:schemeClr val="lt1"/>
              </a:solidFill>
              <a:latin typeface="Abel"/>
              <a:ea typeface="Abel"/>
              <a:cs typeface="Abel"/>
              <a:sym typeface="Abel"/>
            </a:endParaRPr>
          </a:p>
        </p:txBody>
      </p:sp>
      <p:sp>
        <p:nvSpPr>
          <p:cNvPr id="722" name="Google Shape;722;p48"/>
          <p:cNvSpPr txBox="1"/>
          <p:nvPr/>
        </p:nvSpPr>
        <p:spPr>
          <a:xfrm>
            <a:off x="6511923" y="2607900"/>
            <a:ext cx="1918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Min</a:t>
            </a:r>
            <a:endParaRPr sz="1800" b="1" dirty="0">
              <a:solidFill>
                <a:schemeClr val="lt1"/>
              </a:solidFill>
              <a:latin typeface="Share Tech"/>
              <a:ea typeface="Share Tech"/>
              <a:cs typeface="Share Tech"/>
              <a:sym typeface="Share Tech"/>
            </a:endParaRPr>
          </a:p>
        </p:txBody>
      </p:sp>
      <p:sp>
        <p:nvSpPr>
          <p:cNvPr id="723" name="Google Shape;723;p48"/>
          <p:cNvSpPr txBox="1"/>
          <p:nvPr/>
        </p:nvSpPr>
        <p:spPr>
          <a:xfrm>
            <a:off x="6511922" y="2999975"/>
            <a:ext cx="2525397" cy="6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solidFill>
                  <a:schemeClr val="lt1"/>
                </a:solidFill>
                <a:latin typeface="Abel"/>
                <a:ea typeface="Abel"/>
                <a:cs typeface="Abel"/>
                <a:sym typeface="Abel"/>
              </a:rPr>
              <a:t>-45 at Congested Traffic</a:t>
            </a:r>
          </a:p>
          <a:p>
            <a:pPr marL="0" lvl="0" indent="0" algn="l" rtl="0">
              <a:spcBef>
                <a:spcPts val="0"/>
              </a:spcBef>
              <a:spcAft>
                <a:spcPts val="0"/>
              </a:spcAft>
              <a:buNone/>
            </a:pPr>
            <a:r>
              <a:rPr lang="en-US" sz="1600" dirty="0" smtClean="0">
                <a:solidFill>
                  <a:schemeClr val="lt1"/>
                </a:solidFill>
                <a:latin typeface="Abel"/>
                <a:ea typeface="Abel"/>
                <a:cs typeface="Abel"/>
                <a:sym typeface="Abel"/>
              </a:rPr>
              <a:t>M</a:t>
            </a:r>
            <a:r>
              <a:rPr lang="en" sz="1600" dirty="0" smtClean="0">
                <a:solidFill>
                  <a:schemeClr val="lt1"/>
                </a:solidFill>
                <a:latin typeface="Abel"/>
                <a:ea typeface="Abel"/>
                <a:cs typeface="Abel"/>
                <a:sym typeface="Abel"/>
              </a:rPr>
              <a:t>ay be the driver did something wrong</a:t>
            </a:r>
            <a:endParaRPr sz="1600" dirty="0">
              <a:solidFill>
                <a:schemeClr val="lt1"/>
              </a:solidFill>
              <a:latin typeface="Abel"/>
              <a:ea typeface="Abel"/>
              <a:cs typeface="Abel"/>
              <a:sym typeface="Abe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19" y="1165860"/>
            <a:ext cx="5283157" cy="3581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830608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8"/>
          <p:cNvSpPr/>
          <p:nvPr/>
        </p:nvSpPr>
        <p:spPr>
          <a:xfrm>
            <a:off x="713400" y="1333500"/>
            <a:ext cx="5058900" cy="32589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Car Conditions versus Fare amount</a:t>
            </a:r>
            <a:endParaRPr dirty="0"/>
          </a:p>
        </p:txBody>
      </p:sp>
      <p:sp>
        <p:nvSpPr>
          <p:cNvPr id="718" name="Google Shape;718;p48"/>
          <p:cNvSpPr/>
          <p:nvPr/>
        </p:nvSpPr>
        <p:spPr>
          <a:xfrm>
            <a:off x="6061538" y="2716050"/>
            <a:ext cx="313200" cy="32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6061538" y="1440750"/>
            <a:ext cx="313200" cy="32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txBox="1"/>
          <p:nvPr/>
        </p:nvSpPr>
        <p:spPr>
          <a:xfrm>
            <a:off x="6511923" y="1333500"/>
            <a:ext cx="1918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Max</a:t>
            </a:r>
            <a:endParaRPr sz="1800" b="1" dirty="0">
              <a:solidFill>
                <a:schemeClr val="lt1"/>
              </a:solidFill>
              <a:latin typeface="Share Tech"/>
              <a:ea typeface="Share Tech"/>
              <a:cs typeface="Share Tech"/>
              <a:sym typeface="Share Tech"/>
            </a:endParaRPr>
          </a:p>
        </p:txBody>
      </p:sp>
      <p:sp>
        <p:nvSpPr>
          <p:cNvPr id="721" name="Google Shape;721;p48"/>
          <p:cNvSpPr txBox="1"/>
          <p:nvPr/>
        </p:nvSpPr>
        <p:spPr>
          <a:xfrm>
            <a:off x="6511923" y="1725575"/>
            <a:ext cx="1918800" cy="6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solidFill>
                  <a:schemeClr val="lt1"/>
                </a:solidFill>
                <a:latin typeface="Abel"/>
                <a:ea typeface="Abel"/>
                <a:cs typeface="Abel"/>
                <a:sym typeface="Abel"/>
              </a:rPr>
              <a:t>500 at Excellent which is resonable</a:t>
            </a:r>
            <a:endParaRPr sz="1600" dirty="0">
              <a:solidFill>
                <a:schemeClr val="lt1"/>
              </a:solidFill>
              <a:latin typeface="Abel"/>
              <a:ea typeface="Abel"/>
              <a:cs typeface="Abel"/>
              <a:sym typeface="Abel"/>
            </a:endParaRPr>
          </a:p>
        </p:txBody>
      </p:sp>
      <p:sp>
        <p:nvSpPr>
          <p:cNvPr id="722" name="Google Shape;722;p48"/>
          <p:cNvSpPr txBox="1"/>
          <p:nvPr/>
        </p:nvSpPr>
        <p:spPr>
          <a:xfrm>
            <a:off x="6511923" y="2607900"/>
            <a:ext cx="1918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Min</a:t>
            </a:r>
            <a:endParaRPr sz="1800" b="1" dirty="0">
              <a:solidFill>
                <a:schemeClr val="lt1"/>
              </a:solidFill>
              <a:latin typeface="Share Tech"/>
              <a:ea typeface="Share Tech"/>
              <a:cs typeface="Share Tech"/>
              <a:sym typeface="Share Tech"/>
            </a:endParaRPr>
          </a:p>
        </p:txBody>
      </p:sp>
      <p:sp>
        <p:nvSpPr>
          <p:cNvPr id="723" name="Google Shape;723;p48"/>
          <p:cNvSpPr txBox="1"/>
          <p:nvPr/>
        </p:nvSpPr>
        <p:spPr>
          <a:xfrm>
            <a:off x="6511922" y="2999975"/>
            <a:ext cx="2525397" cy="6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solidFill>
                  <a:schemeClr val="lt1"/>
                </a:solidFill>
                <a:latin typeface="Abel"/>
                <a:ea typeface="Abel"/>
                <a:cs typeface="Abel"/>
                <a:sym typeface="Abel"/>
              </a:rPr>
              <a:t>-45 at Good</a:t>
            </a:r>
          </a:p>
          <a:p>
            <a:pPr marL="0" lvl="0" indent="0" algn="l" rtl="0">
              <a:spcBef>
                <a:spcPts val="0"/>
              </a:spcBef>
              <a:spcAft>
                <a:spcPts val="0"/>
              </a:spcAft>
              <a:buNone/>
            </a:pPr>
            <a:r>
              <a:rPr lang="en-US" sz="1600" dirty="0" smtClean="0">
                <a:solidFill>
                  <a:schemeClr val="lt1"/>
                </a:solidFill>
                <a:latin typeface="Abel"/>
                <a:ea typeface="Abel"/>
                <a:cs typeface="Abel"/>
                <a:sym typeface="Abel"/>
              </a:rPr>
              <a:t>M</a:t>
            </a:r>
            <a:r>
              <a:rPr lang="en" sz="1600" dirty="0" smtClean="0">
                <a:solidFill>
                  <a:schemeClr val="lt1"/>
                </a:solidFill>
                <a:latin typeface="Abel"/>
                <a:ea typeface="Abel"/>
                <a:cs typeface="Abel"/>
                <a:sym typeface="Abel"/>
              </a:rPr>
              <a:t>ay be the driver did something wrong</a:t>
            </a:r>
            <a:endParaRPr sz="1600" dirty="0">
              <a:solidFill>
                <a:schemeClr val="lt1"/>
              </a:solidFill>
              <a:latin typeface="Abel"/>
              <a:ea typeface="Abel"/>
              <a:cs typeface="Abel"/>
              <a:sym typeface="Abe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92" y="1165860"/>
            <a:ext cx="5001610" cy="3581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72363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8"/>
          <p:cNvSpPr/>
          <p:nvPr/>
        </p:nvSpPr>
        <p:spPr>
          <a:xfrm>
            <a:off x="713400" y="1333500"/>
            <a:ext cx="5058900" cy="32589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Weekday versus </a:t>
            </a:r>
            <a:r>
              <a:rPr lang="en" dirty="0" smtClean="0"/>
              <a:t>Fare amount</a:t>
            </a:r>
            <a:endParaRPr dirty="0"/>
          </a:p>
        </p:txBody>
      </p:sp>
      <p:sp>
        <p:nvSpPr>
          <p:cNvPr id="718" name="Google Shape;718;p48"/>
          <p:cNvSpPr/>
          <p:nvPr/>
        </p:nvSpPr>
        <p:spPr>
          <a:xfrm>
            <a:off x="6061538" y="2716050"/>
            <a:ext cx="313200" cy="32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6061538" y="1440750"/>
            <a:ext cx="313200" cy="32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txBox="1"/>
          <p:nvPr/>
        </p:nvSpPr>
        <p:spPr>
          <a:xfrm>
            <a:off x="6511923" y="1333500"/>
            <a:ext cx="1918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Max</a:t>
            </a:r>
            <a:endParaRPr sz="1800" b="1" dirty="0">
              <a:solidFill>
                <a:schemeClr val="lt1"/>
              </a:solidFill>
              <a:latin typeface="Share Tech"/>
              <a:ea typeface="Share Tech"/>
              <a:cs typeface="Share Tech"/>
              <a:sym typeface="Share Tech"/>
            </a:endParaRPr>
          </a:p>
        </p:txBody>
      </p:sp>
      <p:sp>
        <p:nvSpPr>
          <p:cNvPr id="721" name="Google Shape;721;p48"/>
          <p:cNvSpPr txBox="1"/>
          <p:nvPr/>
        </p:nvSpPr>
        <p:spPr>
          <a:xfrm>
            <a:off x="6511922" y="1725575"/>
            <a:ext cx="2403477" cy="6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solidFill>
                  <a:schemeClr val="lt1"/>
                </a:solidFill>
                <a:latin typeface="Abel"/>
                <a:ea typeface="Abel"/>
                <a:cs typeface="Abel"/>
                <a:sym typeface="Abel"/>
              </a:rPr>
              <a:t>500 at </a:t>
            </a:r>
            <a:r>
              <a:rPr lang="en" sz="1600" dirty="0" smtClean="0">
                <a:solidFill>
                  <a:schemeClr val="lt1"/>
                </a:solidFill>
                <a:latin typeface="Abel"/>
                <a:ea typeface="Abel"/>
                <a:cs typeface="Abel"/>
                <a:sym typeface="Abel"/>
              </a:rPr>
              <a:t>Monday</a:t>
            </a:r>
            <a:endParaRPr lang="en" sz="1600" dirty="0" smtClean="0">
              <a:solidFill>
                <a:schemeClr val="lt1"/>
              </a:solidFill>
              <a:latin typeface="Abel"/>
              <a:ea typeface="Abel"/>
              <a:cs typeface="Abel"/>
              <a:sym typeface="Abel"/>
            </a:endParaRPr>
          </a:p>
          <a:p>
            <a:pPr marL="0" lvl="0" indent="0" algn="l" rtl="0">
              <a:spcBef>
                <a:spcPts val="0"/>
              </a:spcBef>
              <a:spcAft>
                <a:spcPts val="0"/>
              </a:spcAft>
              <a:buNone/>
            </a:pPr>
            <a:r>
              <a:rPr lang="en" sz="1600" dirty="0" smtClean="0">
                <a:solidFill>
                  <a:schemeClr val="lt1"/>
                </a:solidFill>
                <a:latin typeface="Abel"/>
                <a:ea typeface="Abel"/>
                <a:cs typeface="Abel"/>
                <a:sym typeface="Abel"/>
              </a:rPr>
              <a:t>which is </a:t>
            </a:r>
            <a:r>
              <a:rPr lang="en" sz="1600" dirty="0" smtClean="0">
                <a:solidFill>
                  <a:schemeClr val="lt1"/>
                </a:solidFill>
                <a:latin typeface="Abel"/>
                <a:ea typeface="Abel"/>
                <a:cs typeface="Abel"/>
                <a:sym typeface="Abel"/>
              </a:rPr>
              <a:t>resonable due to back from weekends</a:t>
            </a:r>
            <a:endParaRPr sz="1600" dirty="0">
              <a:solidFill>
                <a:schemeClr val="lt1"/>
              </a:solidFill>
              <a:latin typeface="Abel"/>
              <a:ea typeface="Abel"/>
              <a:cs typeface="Abel"/>
              <a:sym typeface="Abel"/>
            </a:endParaRPr>
          </a:p>
        </p:txBody>
      </p:sp>
      <p:sp>
        <p:nvSpPr>
          <p:cNvPr id="722" name="Google Shape;722;p48"/>
          <p:cNvSpPr txBox="1"/>
          <p:nvPr/>
        </p:nvSpPr>
        <p:spPr>
          <a:xfrm>
            <a:off x="6511923" y="2607900"/>
            <a:ext cx="1918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Min</a:t>
            </a:r>
            <a:endParaRPr sz="1800" b="1" dirty="0">
              <a:solidFill>
                <a:schemeClr val="lt1"/>
              </a:solidFill>
              <a:latin typeface="Share Tech"/>
              <a:ea typeface="Share Tech"/>
              <a:cs typeface="Share Tech"/>
              <a:sym typeface="Share Tech"/>
            </a:endParaRPr>
          </a:p>
        </p:txBody>
      </p:sp>
      <p:sp>
        <p:nvSpPr>
          <p:cNvPr id="723" name="Google Shape;723;p48"/>
          <p:cNvSpPr txBox="1"/>
          <p:nvPr/>
        </p:nvSpPr>
        <p:spPr>
          <a:xfrm>
            <a:off x="6511922" y="2999975"/>
            <a:ext cx="2525397" cy="6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solidFill>
                  <a:schemeClr val="lt1"/>
                </a:solidFill>
                <a:latin typeface="Abel"/>
                <a:ea typeface="Abel"/>
                <a:cs typeface="Abel"/>
                <a:sym typeface="Abel"/>
              </a:rPr>
              <a:t>-45 at </a:t>
            </a:r>
            <a:r>
              <a:rPr lang="en" sz="1600" dirty="0" smtClean="0">
                <a:solidFill>
                  <a:schemeClr val="lt1"/>
                </a:solidFill>
                <a:latin typeface="Abel"/>
                <a:ea typeface="Abel"/>
                <a:cs typeface="Abel"/>
                <a:sym typeface="Abel"/>
              </a:rPr>
              <a:t>Friday</a:t>
            </a:r>
          </a:p>
          <a:p>
            <a:pPr marL="0" lvl="0" indent="0" algn="l" rtl="0">
              <a:spcBef>
                <a:spcPts val="0"/>
              </a:spcBef>
              <a:spcAft>
                <a:spcPts val="0"/>
              </a:spcAft>
              <a:buNone/>
            </a:pPr>
            <a:r>
              <a:rPr lang="en-US" sz="1600" dirty="0" smtClean="0">
                <a:solidFill>
                  <a:schemeClr val="lt1"/>
                </a:solidFill>
                <a:latin typeface="Abel"/>
                <a:ea typeface="Abel"/>
                <a:cs typeface="Abel"/>
                <a:sym typeface="Abel"/>
              </a:rPr>
              <a:t>M</a:t>
            </a:r>
            <a:r>
              <a:rPr lang="en" sz="1600" dirty="0" smtClean="0">
                <a:solidFill>
                  <a:schemeClr val="lt1"/>
                </a:solidFill>
                <a:latin typeface="Abel"/>
                <a:ea typeface="Abel"/>
                <a:cs typeface="Abel"/>
                <a:sym typeface="Abel"/>
              </a:rPr>
              <a:t>ay be the driver did something wrong</a:t>
            </a:r>
            <a:endParaRPr sz="1600" dirty="0">
              <a:solidFill>
                <a:schemeClr val="lt1"/>
              </a:solidFill>
              <a:latin typeface="Abel"/>
              <a:ea typeface="Abel"/>
              <a:cs typeface="Abel"/>
              <a:sym typeface="Abe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37" y="1165860"/>
            <a:ext cx="5265721" cy="3581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39073679"/>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4"/>
          <p:cNvSpPr txBox="1">
            <a:spLocks noGrp="1"/>
          </p:cNvSpPr>
          <p:nvPr>
            <p:ph type="title"/>
          </p:nvPr>
        </p:nvSpPr>
        <p:spPr>
          <a:xfrm>
            <a:off x="0" y="-457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Passenger Count versus Fare Amount </a:t>
            </a:r>
            <a:endParaRPr dirty="0"/>
          </a:p>
        </p:txBody>
      </p:sp>
      <p:sp>
        <p:nvSpPr>
          <p:cNvPr id="606" name="Google Shape;606;p44"/>
          <p:cNvSpPr txBox="1"/>
          <p:nvPr/>
        </p:nvSpPr>
        <p:spPr>
          <a:xfrm>
            <a:off x="1189376" y="1193213"/>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$500</a:t>
            </a:r>
            <a:endParaRPr sz="1800" b="1" dirty="0">
              <a:solidFill>
                <a:schemeClr val="lt1"/>
              </a:solidFill>
              <a:latin typeface="Share Tech"/>
              <a:ea typeface="Share Tech"/>
              <a:cs typeface="Share Tech"/>
              <a:sym typeface="Share Tech"/>
            </a:endParaRPr>
          </a:p>
        </p:txBody>
      </p:sp>
      <p:sp>
        <p:nvSpPr>
          <p:cNvPr id="607" name="Google Shape;607;p44"/>
          <p:cNvSpPr txBox="1"/>
          <p:nvPr/>
        </p:nvSpPr>
        <p:spPr>
          <a:xfrm>
            <a:off x="1189387" y="1880850"/>
            <a:ext cx="23736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solidFill>
                  <a:schemeClr val="lt1"/>
                </a:solidFill>
                <a:latin typeface="Abel"/>
                <a:ea typeface="Abel"/>
                <a:cs typeface="Abel"/>
                <a:sym typeface="Abel"/>
              </a:rPr>
              <a:t>May be due to long distance </a:t>
            </a:r>
            <a:endParaRPr sz="1600" dirty="0">
              <a:solidFill>
                <a:schemeClr val="lt1"/>
              </a:solidFill>
              <a:latin typeface="Abel"/>
              <a:ea typeface="Abel"/>
              <a:cs typeface="Abel"/>
              <a:sym typeface="Abel"/>
            </a:endParaRPr>
          </a:p>
        </p:txBody>
      </p:sp>
      <p:sp>
        <p:nvSpPr>
          <p:cNvPr id="608" name="Google Shape;608;p44"/>
          <p:cNvSpPr/>
          <p:nvPr/>
        </p:nvSpPr>
        <p:spPr>
          <a:xfrm>
            <a:off x="720309" y="1304657"/>
            <a:ext cx="320400" cy="32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txBox="1"/>
          <p:nvPr/>
        </p:nvSpPr>
        <p:spPr>
          <a:xfrm>
            <a:off x="1189376" y="1480488"/>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One passenger</a:t>
            </a:r>
            <a:endParaRPr sz="1800" b="1" dirty="0">
              <a:solidFill>
                <a:schemeClr val="lt1"/>
              </a:solidFill>
              <a:latin typeface="Share Tech"/>
              <a:ea typeface="Share Tech"/>
              <a:cs typeface="Share Tech"/>
              <a:sym typeface="Share Tech"/>
            </a:endParaRPr>
          </a:p>
        </p:txBody>
      </p:sp>
      <p:sp>
        <p:nvSpPr>
          <p:cNvPr id="610" name="Google Shape;610;p44"/>
          <p:cNvSpPr txBox="1"/>
          <p:nvPr/>
        </p:nvSpPr>
        <p:spPr>
          <a:xfrm>
            <a:off x="1189376" y="2621588"/>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-45</a:t>
            </a:r>
            <a:endParaRPr sz="1800" b="1" dirty="0">
              <a:solidFill>
                <a:schemeClr val="lt1"/>
              </a:solidFill>
              <a:latin typeface="Share Tech"/>
              <a:ea typeface="Share Tech"/>
              <a:cs typeface="Share Tech"/>
              <a:sym typeface="Share Tech"/>
            </a:endParaRPr>
          </a:p>
        </p:txBody>
      </p:sp>
      <p:sp>
        <p:nvSpPr>
          <p:cNvPr id="611" name="Google Shape;611;p44"/>
          <p:cNvSpPr txBox="1"/>
          <p:nvPr/>
        </p:nvSpPr>
        <p:spPr>
          <a:xfrm>
            <a:off x="1189387" y="3309238"/>
            <a:ext cx="23736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solidFill>
                  <a:schemeClr val="lt1"/>
                </a:solidFill>
                <a:latin typeface="Abel"/>
                <a:ea typeface="Abel"/>
                <a:cs typeface="Abel"/>
                <a:sym typeface="Abel"/>
              </a:rPr>
              <a:t>May be as a discount or penalty to the driver </a:t>
            </a:r>
            <a:endParaRPr sz="1600" dirty="0">
              <a:solidFill>
                <a:schemeClr val="lt1"/>
              </a:solidFill>
              <a:latin typeface="Abel"/>
              <a:ea typeface="Abel"/>
              <a:cs typeface="Abel"/>
              <a:sym typeface="Abel"/>
            </a:endParaRPr>
          </a:p>
        </p:txBody>
      </p:sp>
      <p:sp>
        <p:nvSpPr>
          <p:cNvPr id="612" name="Google Shape;612;p44"/>
          <p:cNvSpPr/>
          <p:nvPr/>
        </p:nvSpPr>
        <p:spPr>
          <a:xfrm>
            <a:off x="720309" y="2733057"/>
            <a:ext cx="320400" cy="32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txBox="1"/>
          <p:nvPr/>
        </p:nvSpPr>
        <p:spPr>
          <a:xfrm>
            <a:off x="1189376" y="2908888"/>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One passenger</a:t>
            </a:r>
            <a:endParaRPr sz="1800" b="1" dirty="0">
              <a:solidFill>
                <a:schemeClr val="lt1"/>
              </a:solidFill>
              <a:latin typeface="Share Tech"/>
              <a:ea typeface="Share Tech"/>
              <a:cs typeface="Share Tech"/>
              <a:sym typeface="Share Tech"/>
            </a:endParaRPr>
          </a:p>
        </p:txBody>
      </p:sp>
      <p:sp>
        <p:nvSpPr>
          <p:cNvPr id="615" name="Google Shape;615;p44"/>
          <p:cNvSpPr/>
          <p:nvPr/>
        </p:nvSpPr>
        <p:spPr>
          <a:xfrm>
            <a:off x="4271325" y="539375"/>
            <a:ext cx="4204500" cy="4064700"/>
          </a:xfrm>
          <a:prstGeom prst="snip2DiagRect">
            <a:avLst>
              <a:gd name="adj1" fmla="val 0"/>
              <a:gd name="adj2" fmla="val 11092"/>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p:nvPr/>
        </p:nvSpPr>
        <p:spPr>
          <a:xfrm>
            <a:off x="5253675" y="3532888"/>
            <a:ext cx="2239800" cy="4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Share Tech"/>
                <a:ea typeface="Share Tech"/>
                <a:cs typeface="Share Tech"/>
                <a:sym typeface="Share Tech"/>
              </a:rPr>
              <a:t>TOTAL</a:t>
            </a:r>
            <a:endParaRPr sz="1800" b="1">
              <a:solidFill>
                <a:schemeClr val="lt1"/>
              </a:solidFill>
              <a:latin typeface="Share Tech"/>
              <a:ea typeface="Share Tech"/>
              <a:cs typeface="Share Tech"/>
              <a:sym typeface="Share Tech"/>
            </a:endParaRPr>
          </a:p>
        </p:txBody>
      </p:sp>
      <p:sp>
        <p:nvSpPr>
          <p:cNvPr id="618" name="Google Shape;618;p44"/>
          <p:cNvSpPr txBox="1"/>
          <p:nvPr/>
        </p:nvSpPr>
        <p:spPr>
          <a:xfrm>
            <a:off x="5253675" y="3820163"/>
            <a:ext cx="2239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solidFill>
                  <a:schemeClr val="lt1"/>
                </a:solidFill>
                <a:latin typeface="Share Tech"/>
                <a:ea typeface="Share Tech"/>
                <a:cs typeface="Share Tech"/>
                <a:sym typeface="Share Tech"/>
              </a:rPr>
              <a:t>$100.000</a:t>
            </a:r>
            <a:endParaRPr sz="2800" b="1">
              <a:solidFill>
                <a:schemeClr val="lt1"/>
              </a:solidFill>
              <a:latin typeface="Share Tech"/>
              <a:ea typeface="Share Tech"/>
              <a:cs typeface="Share Tech"/>
              <a:sym typeface="Share Tech"/>
            </a:endParaRPr>
          </a:p>
        </p:txBody>
      </p:sp>
      <p:sp>
        <p:nvSpPr>
          <p:cNvPr id="619" name="Google Shape;619;p44"/>
          <p:cNvSpPr/>
          <p:nvPr/>
        </p:nvSpPr>
        <p:spPr>
          <a:xfrm>
            <a:off x="8222245" y="1953900"/>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4021795" y="3276400"/>
            <a:ext cx="4938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4593301" y="3276400"/>
            <a:ext cx="6030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343" y="539375"/>
            <a:ext cx="5127897" cy="4064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25704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5"/>
          <p:cNvSpPr/>
          <p:nvPr/>
        </p:nvSpPr>
        <p:spPr>
          <a:xfrm>
            <a:off x="6743700" y="3296750"/>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7045500" y="890994"/>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9" name="Google Shape;919;p55"/>
          <p:cNvPicPr preferRelativeResize="0"/>
          <p:nvPr/>
        </p:nvPicPr>
        <p:blipFill>
          <a:blip r:embed="rId3">
            <a:extLst>
              <a:ext uri="{28A0092B-C50C-407E-A947-70E740481C1C}">
                <a14:useLocalDpi xmlns:a14="http://schemas.microsoft.com/office/drawing/2010/main" val="0"/>
              </a:ext>
            </a:extLst>
          </a:blip>
          <a:stretch>
            <a:fillRect/>
          </a:stretch>
        </p:blipFill>
        <p:spPr>
          <a:xfrm>
            <a:off x="1007270" y="923149"/>
            <a:ext cx="7139054" cy="2164190"/>
          </a:xfrm>
          <a:prstGeom prst="rect">
            <a:avLst/>
          </a:prstGeom>
          <a:noFill/>
          <a:ln>
            <a:noFill/>
          </a:ln>
        </p:spPr>
      </p:pic>
      <p:sp>
        <p:nvSpPr>
          <p:cNvPr id="920" name="Google Shape;920;p55"/>
          <p:cNvSpPr txBox="1">
            <a:spLocks noGrp="1"/>
          </p:cNvSpPr>
          <p:nvPr>
            <p:ph type="title"/>
          </p:nvPr>
        </p:nvSpPr>
        <p:spPr>
          <a:xfrm>
            <a:off x="211742" y="0"/>
            <a:ext cx="6602715"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Distances from Airports and Fare amounts</a:t>
            </a:r>
            <a:endParaRPr dirty="0"/>
          </a:p>
        </p:txBody>
      </p:sp>
      <p:grpSp>
        <p:nvGrpSpPr>
          <p:cNvPr id="922" name="Google Shape;922;p55"/>
          <p:cNvGrpSpPr/>
          <p:nvPr/>
        </p:nvGrpSpPr>
        <p:grpSpPr>
          <a:xfrm>
            <a:off x="714324" y="735806"/>
            <a:ext cx="7717326" cy="4343400"/>
            <a:chOff x="713409" y="1097136"/>
            <a:chExt cx="3891167" cy="2949220"/>
          </a:xfrm>
        </p:grpSpPr>
        <p:sp>
          <p:nvSpPr>
            <p:cNvPr id="923" name="Google Shape;923;p55"/>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5"/>
          <p:cNvGrpSpPr/>
          <p:nvPr/>
        </p:nvGrpSpPr>
        <p:grpSpPr>
          <a:xfrm>
            <a:off x="83492" y="4658981"/>
            <a:ext cx="987245" cy="256500"/>
            <a:chOff x="713275" y="4065425"/>
            <a:chExt cx="987245" cy="256500"/>
          </a:xfrm>
        </p:grpSpPr>
        <p:sp>
          <p:nvSpPr>
            <p:cNvPr id="927" name="Google Shape;927;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5"/>
          <p:cNvGrpSpPr/>
          <p:nvPr/>
        </p:nvGrpSpPr>
        <p:grpSpPr>
          <a:xfrm rot="10800000">
            <a:off x="-690235" y="4504758"/>
            <a:ext cx="4215075" cy="1210176"/>
            <a:chOff x="-363475" y="-836226"/>
            <a:chExt cx="4215075" cy="1210176"/>
          </a:xfrm>
        </p:grpSpPr>
        <p:cxnSp>
          <p:nvCxnSpPr>
            <p:cNvPr id="931" name="Google Shape;931;p55"/>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932" name="Google Shape;932;p55"/>
            <p:cNvCxnSpPr/>
            <p:nvPr/>
          </p:nvCxnSpPr>
          <p:spPr>
            <a:xfrm>
              <a:off x="839600" y="373950"/>
              <a:ext cx="3012000" cy="0"/>
            </a:xfrm>
            <a:prstGeom prst="straightConnector1">
              <a:avLst/>
            </a:prstGeom>
            <a:noFill/>
            <a:ln w="9525" cap="flat" cmpd="sng">
              <a:solidFill>
                <a:schemeClr val="accent2"/>
              </a:solidFill>
              <a:prstDash val="solid"/>
              <a:round/>
              <a:headEnd type="none" w="med" len="med"/>
              <a:tailEnd type="oval" w="med" len="med"/>
            </a:ln>
          </p:spPr>
        </p:cxnSp>
      </p:grpSp>
      <p:grpSp>
        <p:nvGrpSpPr>
          <p:cNvPr id="933" name="Google Shape;933;p55"/>
          <p:cNvGrpSpPr/>
          <p:nvPr/>
        </p:nvGrpSpPr>
        <p:grpSpPr>
          <a:xfrm>
            <a:off x="7780950" y="411113"/>
            <a:ext cx="987245" cy="256500"/>
            <a:chOff x="713275" y="4065425"/>
            <a:chExt cx="987245" cy="256500"/>
          </a:xfrm>
        </p:grpSpPr>
        <p:sp>
          <p:nvSpPr>
            <p:cNvPr id="934" name="Google Shape;934;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607;p44"/>
          <p:cNvSpPr txBox="1"/>
          <p:nvPr/>
        </p:nvSpPr>
        <p:spPr>
          <a:xfrm>
            <a:off x="1388360" y="3136362"/>
            <a:ext cx="6831207" cy="655200"/>
          </a:xfrm>
          <a:prstGeom prst="rect">
            <a:avLst/>
          </a:prstGeom>
          <a:noFill/>
          <a:ln>
            <a:noFill/>
          </a:ln>
        </p:spPr>
        <p:txBody>
          <a:bodyPr spcFirstLastPara="1" wrap="square" lIns="91425" tIns="91425" rIns="91425" bIns="91425" anchor="t" anchorCtr="0">
            <a:noAutofit/>
          </a:bodyPr>
          <a:lstStyle/>
          <a:p>
            <a:pPr lvl="0"/>
            <a:r>
              <a:rPr lang="en-US" sz="1600" dirty="0">
                <a:solidFill>
                  <a:schemeClr val="lt1"/>
                </a:solidFill>
                <a:latin typeface="Abel"/>
                <a:ea typeface="Abel"/>
                <a:cs typeface="Abel"/>
                <a:sym typeface="Abel"/>
              </a:rPr>
              <a:t>The distances might be uniformly distributed across locations, meaning that there isn't much variation between </a:t>
            </a:r>
            <a:r>
              <a:rPr lang="en-US" sz="1600" dirty="0" smtClean="0">
                <a:solidFill>
                  <a:schemeClr val="lt1"/>
                </a:solidFill>
                <a:latin typeface="Abel"/>
                <a:ea typeface="Abel"/>
                <a:cs typeface="Abel"/>
                <a:sym typeface="Abel"/>
              </a:rPr>
              <a:t>them and fare amount is not affected with changing the airport.</a:t>
            </a:r>
            <a:endParaRPr sz="1600" dirty="0">
              <a:solidFill>
                <a:schemeClr val="lt1"/>
              </a:solidFill>
              <a:latin typeface="Abel"/>
              <a:ea typeface="Abel"/>
              <a:cs typeface="Abel"/>
              <a:sym typeface="Abel"/>
            </a:endParaRPr>
          </a:p>
        </p:txBody>
      </p:sp>
      <p:sp>
        <p:nvSpPr>
          <p:cNvPr id="23" name="Google Shape;608;p44"/>
          <p:cNvSpPr/>
          <p:nvPr/>
        </p:nvSpPr>
        <p:spPr>
          <a:xfrm>
            <a:off x="1067960" y="3441421"/>
            <a:ext cx="320400" cy="32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9;p44"/>
          <p:cNvSpPr txBox="1"/>
          <p:nvPr/>
        </p:nvSpPr>
        <p:spPr>
          <a:xfrm>
            <a:off x="4274456" y="3618184"/>
            <a:ext cx="638801" cy="287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chemeClr val="lt1"/>
              </a:solidFill>
              <a:latin typeface="Share Tech"/>
              <a:ea typeface="Share Tech"/>
              <a:cs typeface="Share Tech"/>
              <a:sym typeface="Share Tech"/>
            </a:endParaRPr>
          </a:p>
        </p:txBody>
      </p:sp>
    </p:spTree>
    <p:extLst>
      <p:ext uri="{BB962C8B-B14F-4D97-AF65-F5344CB8AC3E}">
        <p14:creationId xmlns:p14="http://schemas.microsoft.com/office/powerpoint/2010/main" val="3698894820"/>
      </p:ext>
    </p:extLst>
  </p:cSld>
  <p:clrMapOvr>
    <a:masterClrMapping/>
  </p:clrMapOvr>
  <p:transition spd="slow">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58"/>
        <p:cNvGrpSpPr/>
        <p:nvPr/>
      </p:nvGrpSpPr>
      <p:grpSpPr>
        <a:xfrm>
          <a:off x="0" y="0"/>
          <a:ext cx="0" cy="0"/>
          <a:chOff x="0" y="0"/>
          <a:chExt cx="0" cy="0"/>
        </a:xfrm>
      </p:grpSpPr>
      <p:sp>
        <p:nvSpPr>
          <p:cNvPr id="559" name="Google Shape;559;p42"/>
          <p:cNvSpPr/>
          <p:nvPr/>
        </p:nvSpPr>
        <p:spPr>
          <a:xfrm>
            <a:off x="0" y="0"/>
            <a:ext cx="4168500" cy="1495500"/>
          </a:xfrm>
          <a:prstGeom prst="snip2DiagRect">
            <a:avLst>
              <a:gd name="adj1" fmla="val 0"/>
              <a:gd name="adj2" fmla="val 23043"/>
            </a:avLst>
          </a:prstGeom>
          <a:gradFill>
            <a:gsLst>
              <a:gs pos="0">
                <a:schemeClr val="accent2">
                  <a:lumMod val="20000"/>
                  <a:lumOff val="80000"/>
                  <a:alpha val="0"/>
                </a:schemeClr>
              </a:gs>
              <a:gs pos="100000">
                <a:schemeClr val="bg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title"/>
          </p:nvPr>
        </p:nvSpPr>
        <p:spPr>
          <a:xfrm>
            <a:off x="1012125" y="397400"/>
            <a:ext cx="2811000" cy="553968"/>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smtClean="0"/>
              <a:t>Distances Analysis</a:t>
            </a:r>
            <a:endParaRPr dirty="0"/>
          </a:p>
        </p:txBody>
      </p:sp>
      <p:grpSp>
        <p:nvGrpSpPr>
          <p:cNvPr id="561" name="Google Shape;561;p42"/>
          <p:cNvGrpSpPr/>
          <p:nvPr/>
        </p:nvGrpSpPr>
        <p:grpSpPr>
          <a:xfrm>
            <a:off x="2926338" y="1421600"/>
            <a:ext cx="896775" cy="149400"/>
            <a:chOff x="1664075" y="4088600"/>
            <a:chExt cx="896775" cy="149400"/>
          </a:xfrm>
        </p:grpSpPr>
        <p:sp>
          <p:nvSpPr>
            <p:cNvPr id="562" name="Google Shape;562;p42"/>
            <p:cNvSpPr/>
            <p:nvPr/>
          </p:nvSpPr>
          <p:spPr>
            <a:xfrm>
              <a:off x="1887050" y="4088600"/>
              <a:ext cx="673800" cy="149400"/>
            </a:xfrm>
            <a:prstGeom prst="snip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81272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1738400"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166407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2"/>
          <p:cNvGrpSpPr/>
          <p:nvPr/>
        </p:nvGrpSpPr>
        <p:grpSpPr>
          <a:xfrm>
            <a:off x="155325" y="140888"/>
            <a:ext cx="987245" cy="256500"/>
            <a:chOff x="713275" y="4065425"/>
            <a:chExt cx="987245" cy="256500"/>
          </a:xfrm>
        </p:grpSpPr>
        <p:sp>
          <p:nvSpPr>
            <p:cNvPr id="567" name="Google Shape;567;p42"/>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77456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5"/>
          <p:cNvSpPr/>
          <p:nvPr/>
        </p:nvSpPr>
        <p:spPr>
          <a:xfrm>
            <a:off x="6743700" y="3296750"/>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7045500" y="890994"/>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9" name="Google Shape;919;p55"/>
          <p:cNvPicPr preferRelativeResize="0"/>
          <p:nvPr/>
        </p:nvPicPr>
        <p:blipFill>
          <a:blip r:embed="rId3">
            <a:extLst>
              <a:ext uri="{28A0092B-C50C-407E-A947-70E740481C1C}">
                <a14:useLocalDpi xmlns:a14="http://schemas.microsoft.com/office/drawing/2010/main" val="0"/>
              </a:ext>
            </a:extLst>
          </a:blip>
          <a:stretch>
            <a:fillRect/>
          </a:stretch>
        </p:blipFill>
        <p:spPr>
          <a:xfrm>
            <a:off x="1007270" y="889257"/>
            <a:ext cx="7139054" cy="2492751"/>
          </a:xfrm>
          <a:prstGeom prst="rect">
            <a:avLst/>
          </a:prstGeom>
          <a:noFill/>
          <a:ln>
            <a:noFill/>
          </a:ln>
        </p:spPr>
      </p:pic>
      <p:sp>
        <p:nvSpPr>
          <p:cNvPr id="920" name="Google Shape;920;p55"/>
          <p:cNvSpPr txBox="1">
            <a:spLocks noGrp="1"/>
          </p:cNvSpPr>
          <p:nvPr>
            <p:ph type="title"/>
          </p:nvPr>
        </p:nvSpPr>
        <p:spPr>
          <a:xfrm>
            <a:off x="211742" y="0"/>
            <a:ext cx="3608229"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Distances from Airports</a:t>
            </a:r>
            <a:endParaRPr dirty="0"/>
          </a:p>
        </p:txBody>
      </p:sp>
      <p:grpSp>
        <p:nvGrpSpPr>
          <p:cNvPr id="922" name="Google Shape;922;p55"/>
          <p:cNvGrpSpPr/>
          <p:nvPr/>
        </p:nvGrpSpPr>
        <p:grpSpPr>
          <a:xfrm>
            <a:off x="714324" y="735806"/>
            <a:ext cx="7717326" cy="4343400"/>
            <a:chOff x="713409" y="1097136"/>
            <a:chExt cx="3891167" cy="2949220"/>
          </a:xfrm>
        </p:grpSpPr>
        <p:sp>
          <p:nvSpPr>
            <p:cNvPr id="923" name="Google Shape;923;p55"/>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5"/>
          <p:cNvGrpSpPr/>
          <p:nvPr/>
        </p:nvGrpSpPr>
        <p:grpSpPr>
          <a:xfrm>
            <a:off x="83492" y="4658981"/>
            <a:ext cx="987245" cy="256500"/>
            <a:chOff x="713275" y="4065425"/>
            <a:chExt cx="987245" cy="256500"/>
          </a:xfrm>
        </p:grpSpPr>
        <p:sp>
          <p:nvSpPr>
            <p:cNvPr id="927" name="Google Shape;927;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5"/>
          <p:cNvGrpSpPr/>
          <p:nvPr/>
        </p:nvGrpSpPr>
        <p:grpSpPr>
          <a:xfrm rot="10800000">
            <a:off x="-690235" y="4504758"/>
            <a:ext cx="4215075" cy="1210176"/>
            <a:chOff x="-363475" y="-836226"/>
            <a:chExt cx="4215075" cy="1210176"/>
          </a:xfrm>
        </p:grpSpPr>
        <p:cxnSp>
          <p:nvCxnSpPr>
            <p:cNvPr id="931" name="Google Shape;931;p55"/>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932" name="Google Shape;932;p55"/>
            <p:cNvCxnSpPr/>
            <p:nvPr/>
          </p:nvCxnSpPr>
          <p:spPr>
            <a:xfrm>
              <a:off x="839600" y="373950"/>
              <a:ext cx="3012000" cy="0"/>
            </a:xfrm>
            <a:prstGeom prst="straightConnector1">
              <a:avLst/>
            </a:prstGeom>
            <a:noFill/>
            <a:ln w="9525" cap="flat" cmpd="sng">
              <a:solidFill>
                <a:schemeClr val="accent2"/>
              </a:solidFill>
              <a:prstDash val="solid"/>
              <a:round/>
              <a:headEnd type="none" w="med" len="med"/>
              <a:tailEnd type="oval" w="med" len="med"/>
            </a:ln>
          </p:spPr>
        </p:cxnSp>
      </p:grpSp>
      <p:grpSp>
        <p:nvGrpSpPr>
          <p:cNvPr id="933" name="Google Shape;933;p55"/>
          <p:cNvGrpSpPr/>
          <p:nvPr/>
        </p:nvGrpSpPr>
        <p:grpSpPr>
          <a:xfrm>
            <a:off x="7780950" y="411113"/>
            <a:ext cx="987245" cy="256500"/>
            <a:chOff x="713275" y="4065425"/>
            <a:chExt cx="987245" cy="256500"/>
          </a:xfrm>
        </p:grpSpPr>
        <p:sp>
          <p:nvSpPr>
            <p:cNvPr id="934" name="Google Shape;934;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607;p44"/>
          <p:cNvSpPr txBox="1"/>
          <p:nvPr/>
        </p:nvSpPr>
        <p:spPr>
          <a:xfrm>
            <a:off x="1391136" y="3552286"/>
            <a:ext cx="6646313" cy="655200"/>
          </a:xfrm>
          <a:prstGeom prst="rect">
            <a:avLst/>
          </a:prstGeom>
          <a:noFill/>
          <a:ln>
            <a:noFill/>
          </a:ln>
        </p:spPr>
        <p:txBody>
          <a:bodyPr spcFirstLastPara="1" wrap="square" lIns="91425" tIns="91425" rIns="91425" bIns="91425" anchor="t" anchorCtr="0">
            <a:noAutofit/>
          </a:bodyPr>
          <a:lstStyle/>
          <a:p>
            <a:pPr lvl="0"/>
            <a:r>
              <a:rPr lang="en-US" sz="1600" dirty="0">
                <a:solidFill>
                  <a:schemeClr val="lt1"/>
                </a:solidFill>
                <a:latin typeface="Abel"/>
                <a:ea typeface="Abel"/>
                <a:cs typeface="Abel"/>
                <a:sym typeface="Abel"/>
              </a:rPr>
              <a:t>The distances might be uniformly distributed across locations, meaning that there isn't much variation between them.</a:t>
            </a:r>
            <a:endParaRPr sz="1600" dirty="0">
              <a:solidFill>
                <a:schemeClr val="lt1"/>
              </a:solidFill>
              <a:latin typeface="Abel"/>
              <a:ea typeface="Abel"/>
              <a:cs typeface="Abel"/>
              <a:sym typeface="Abel"/>
            </a:endParaRPr>
          </a:p>
        </p:txBody>
      </p:sp>
      <p:sp>
        <p:nvSpPr>
          <p:cNvPr id="23" name="Google Shape;608;p44"/>
          <p:cNvSpPr/>
          <p:nvPr/>
        </p:nvSpPr>
        <p:spPr>
          <a:xfrm>
            <a:off x="1070737" y="3626956"/>
            <a:ext cx="320400" cy="32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9;p44"/>
          <p:cNvSpPr txBox="1"/>
          <p:nvPr/>
        </p:nvSpPr>
        <p:spPr>
          <a:xfrm>
            <a:off x="4274456" y="3618184"/>
            <a:ext cx="638801" cy="287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chemeClr val="lt1"/>
              </a:solidFill>
              <a:latin typeface="Share Tech"/>
              <a:ea typeface="Share Tech"/>
              <a:cs typeface="Share Tech"/>
              <a:sym typeface="Share Tech"/>
            </a:endParaRPr>
          </a:p>
        </p:txBody>
      </p:sp>
    </p:spTree>
    <p:extLst>
      <p:ext uri="{BB962C8B-B14F-4D97-AF65-F5344CB8AC3E}">
        <p14:creationId xmlns:p14="http://schemas.microsoft.com/office/powerpoint/2010/main" val="235168932"/>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4"/>
          <p:cNvSpPr txBox="1">
            <a:spLocks noGrp="1"/>
          </p:cNvSpPr>
          <p:nvPr>
            <p:ph type="title"/>
          </p:nvPr>
        </p:nvSpPr>
        <p:spPr>
          <a:xfrm>
            <a:off x="0" y="0"/>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Average Distances from Airports</a:t>
            </a:r>
            <a:endParaRPr dirty="0"/>
          </a:p>
        </p:txBody>
      </p:sp>
      <p:sp>
        <p:nvSpPr>
          <p:cNvPr id="606" name="Google Shape;606;p44"/>
          <p:cNvSpPr txBox="1"/>
          <p:nvPr/>
        </p:nvSpPr>
        <p:spPr>
          <a:xfrm>
            <a:off x="1189376" y="1193213"/>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Max avg</a:t>
            </a:r>
            <a:endParaRPr sz="1800" b="1" dirty="0">
              <a:solidFill>
                <a:schemeClr val="lt1"/>
              </a:solidFill>
              <a:latin typeface="Share Tech"/>
              <a:ea typeface="Share Tech"/>
              <a:cs typeface="Share Tech"/>
              <a:sym typeface="Share Tech"/>
            </a:endParaRPr>
          </a:p>
        </p:txBody>
      </p:sp>
      <p:sp>
        <p:nvSpPr>
          <p:cNvPr id="608" name="Google Shape;608;p44"/>
          <p:cNvSpPr/>
          <p:nvPr/>
        </p:nvSpPr>
        <p:spPr>
          <a:xfrm>
            <a:off x="720309" y="1304657"/>
            <a:ext cx="320400" cy="32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txBox="1"/>
          <p:nvPr/>
        </p:nvSpPr>
        <p:spPr>
          <a:xfrm>
            <a:off x="1189376" y="1480488"/>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JFK Airport</a:t>
            </a:r>
            <a:endParaRPr sz="1800" b="1" dirty="0">
              <a:solidFill>
                <a:schemeClr val="lt1"/>
              </a:solidFill>
              <a:latin typeface="Share Tech"/>
              <a:ea typeface="Share Tech"/>
              <a:cs typeface="Share Tech"/>
              <a:sym typeface="Share Tech"/>
            </a:endParaRPr>
          </a:p>
        </p:txBody>
      </p:sp>
      <p:sp>
        <p:nvSpPr>
          <p:cNvPr id="610" name="Google Shape;610;p44"/>
          <p:cNvSpPr txBox="1"/>
          <p:nvPr/>
        </p:nvSpPr>
        <p:spPr>
          <a:xfrm>
            <a:off x="1189376" y="2621588"/>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Min avg</a:t>
            </a:r>
            <a:endParaRPr sz="1800" b="1" dirty="0">
              <a:solidFill>
                <a:schemeClr val="lt1"/>
              </a:solidFill>
              <a:latin typeface="Share Tech"/>
              <a:ea typeface="Share Tech"/>
              <a:cs typeface="Share Tech"/>
              <a:sym typeface="Share Tech"/>
            </a:endParaRPr>
          </a:p>
        </p:txBody>
      </p:sp>
      <p:sp>
        <p:nvSpPr>
          <p:cNvPr id="611" name="Google Shape;611;p44"/>
          <p:cNvSpPr txBox="1"/>
          <p:nvPr/>
        </p:nvSpPr>
        <p:spPr>
          <a:xfrm>
            <a:off x="1189387" y="3309238"/>
            <a:ext cx="23736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dirty="0">
              <a:solidFill>
                <a:schemeClr val="lt1"/>
              </a:solidFill>
              <a:latin typeface="Abel"/>
              <a:ea typeface="Abel"/>
              <a:cs typeface="Abel"/>
              <a:sym typeface="Abel"/>
            </a:endParaRPr>
          </a:p>
        </p:txBody>
      </p:sp>
      <p:sp>
        <p:nvSpPr>
          <p:cNvPr id="612" name="Google Shape;612;p44"/>
          <p:cNvSpPr/>
          <p:nvPr/>
        </p:nvSpPr>
        <p:spPr>
          <a:xfrm>
            <a:off x="720309" y="2733057"/>
            <a:ext cx="320400" cy="32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txBox="1"/>
          <p:nvPr/>
        </p:nvSpPr>
        <p:spPr>
          <a:xfrm>
            <a:off x="1189376" y="2908888"/>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Share Tech"/>
                <a:ea typeface="Share Tech"/>
                <a:cs typeface="Share Tech"/>
                <a:sym typeface="Share Tech"/>
              </a:rPr>
              <a:t>NYC</a:t>
            </a:r>
            <a:endParaRPr sz="1800" b="1" dirty="0">
              <a:solidFill>
                <a:schemeClr val="lt1"/>
              </a:solidFill>
              <a:latin typeface="Share Tech"/>
              <a:ea typeface="Share Tech"/>
              <a:cs typeface="Share Tech"/>
              <a:sym typeface="Share Tech"/>
            </a:endParaRPr>
          </a:p>
        </p:txBody>
      </p:sp>
      <p:sp>
        <p:nvSpPr>
          <p:cNvPr id="614" name="Google Shape;614;p44"/>
          <p:cNvSpPr txBox="1"/>
          <p:nvPr/>
        </p:nvSpPr>
        <p:spPr>
          <a:xfrm>
            <a:off x="436926" y="3571244"/>
            <a:ext cx="3301500" cy="553968"/>
          </a:xfrm>
          <a:prstGeom prst="rect">
            <a:avLst/>
          </a:prstGeom>
          <a:noFill/>
          <a:ln>
            <a:noFill/>
          </a:ln>
        </p:spPr>
        <p:txBody>
          <a:bodyPr spcFirstLastPara="1" wrap="square" lIns="91425" tIns="91425" rIns="91425" bIns="91425" anchor="t" anchorCtr="0">
            <a:spAutoFit/>
          </a:bodyPr>
          <a:lstStyle/>
          <a:p>
            <a:pPr lvl="0"/>
            <a:r>
              <a:rPr lang="en-US" sz="1200" dirty="0" smtClean="0">
                <a:solidFill>
                  <a:schemeClr val="lt1"/>
                </a:solidFill>
                <a:latin typeface="Abel"/>
                <a:ea typeface="Abel"/>
                <a:cs typeface="Abel"/>
                <a:sym typeface="Abel"/>
              </a:rPr>
              <a:t>Distances </a:t>
            </a:r>
            <a:r>
              <a:rPr lang="en-US" sz="1200" dirty="0">
                <a:solidFill>
                  <a:schemeClr val="lt1"/>
                </a:solidFill>
                <a:latin typeface="Abel"/>
                <a:ea typeface="Abel"/>
                <a:cs typeface="Abel"/>
                <a:sym typeface="Abel"/>
              </a:rPr>
              <a:t>might be uniformly distributed across </a:t>
            </a:r>
            <a:r>
              <a:rPr lang="en-US" sz="1200" dirty="0" smtClean="0">
                <a:solidFill>
                  <a:schemeClr val="lt1"/>
                </a:solidFill>
                <a:latin typeface="Abel"/>
                <a:ea typeface="Abel"/>
                <a:cs typeface="Abel"/>
                <a:sym typeface="Abel"/>
              </a:rPr>
              <a:t>locations.</a:t>
            </a:r>
            <a:endParaRPr sz="1200" dirty="0">
              <a:solidFill>
                <a:schemeClr val="lt1"/>
              </a:solidFill>
              <a:latin typeface="Abel"/>
              <a:ea typeface="Abel"/>
              <a:cs typeface="Abel"/>
              <a:sym typeface="Abel"/>
            </a:endParaRPr>
          </a:p>
        </p:txBody>
      </p:sp>
      <p:sp>
        <p:nvSpPr>
          <p:cNvPr id="615" name="Google Shape;615;p44"/>
          <p:cNvSpPr/>
          <p:nvPr/>
        </p:nvSpPr>
        <p:spPr>
          <a:xfrm>
            <a:off x="4038184" y="589238"/>
            <a:ext cx="4204500" cy="4064700"/>
          </a:xfrm>
          <a:prstGeom prst="snip2DiagRect">
            <a:avLst>
              <a:gd name="adj1" fmla="val 0"/>
              <a:gd name="adj2" fmla="val 11092"/>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txBox="1"/>
          <p:nvPr/>
        </p:nvSpPr>
        <p:spPr>
          <a:xfrm>
            <a:off x="5862683" y="3848228"/>
            <a:ext cx="1161639" cy="40349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2800" b="1" dirty="0">
              <a:solidFill>
                <a:schemeClr val="lt1"/>
              </a:solidFill>
              <a:latin typeface="Share Tech"/>
              <a:ea typeface="Share Tech"/>
              <a:cs typeface="Share Tech"/>
              <a:sym typeface="Share Tech"/>
            </a:endParaRPr>
          </a:p>
        </p:txBody>
      </p:sp>
      <p:sp>
        <p:nvSpPr>
          <p:cNvPr id="619" name="Google Shape;619;p44"/>
          <p:cNvSpPr/>
          <p:nvPr/>
        </p:nvSpPr>
        <p:spPr>
          <a:xfrm>
            <a:off x="8222245" y="1953900"/>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4020401" y="3618050"/>
            <a:ext cx="4938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4650675" y="3636838"/>
            <a:ext cx="6030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995" y="740021"/>
            <a:ext cx="3800725" cy="2684258"/>
          </a:xfrm>
          <a:prstGeom prst="rect">
            <a:avLst/>
          </a:prstGeom>
        </p:spPr>
      </p:pic>
    </p:spTree>
    <p:extLst>
      <p:ext uri="{BB962C8B-B14F-4D97-AF65-F5344CB8AC3E}">
        <p14:creationId xmlns:p14="http://schemas.microsoft.com/office/powerpoint/2010/main" val="12954392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5"/>
          <p:cNvSpPr/>
          <p:nvPr/>
        </p:nvSpPr>
        <p:spPr>
          <a:xfrm>
            <a:off x="6743700" y="3296750"/>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7045500" y="890994"/>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9" name="Google Shape;919;p55"/>
          <p:cNvPicPr preferRelativeResize="0"/>
          <p:nvPr/>
        </p:nvPicPr>
        <p:blipFill>
          <a:blip r:embed="rId3">
            <a:extLst>
              <a:ext uri="{28A0092B-C50C-407E-A947-70E740481C1C}">
                <a14:useLocalDpi xmlns:a14="http://schemas.microsoft.com/office/drawing/2010/main" val="0"/>
              </a:ext>
            </a:extLst>
          </a:blip>
          <a:stretch>
            <a:fillRect/>
          </a:stretch>
        </p:blipFill>
        <p:spPr>
          <a:xfrm>
            <a:off x="3415326" y="971922"/>
            <a:ext cx="5224619" cy="3223125"/>
          </a:xfrm>
          <a:prstGeom prst="rect">
            <a:avLst/>
          </a:prstGeom>
          <a:noFill/>
          <a:ln>
            <a:noFill/>
          </a:ln>
        </p:spPr>
      </p:pic>
      <p:sp>
        <p:nvSpPr>
          <p:cNvPr id="920" name="Google Shape;920;p55"/>
          <p:cNvSpPr txBox="1">
            <a:spLocks noGrp="1"/>
          </p:cNvSpPr>
          <p:nvPr>
            <p:ph type="title"/>
          </p:nvPr>
        </p:nvSpPr>
        <p:spPr>
          <a:xfrm>
            <a:off x="211742" y="0"/>
            <a:ext cx="3608229"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Distances from Airports</a:t>
            </a:r>
            <a:endParaRPr dirty="0"/>
          </a:p>
        </p:txBody>
      </p:sp>
      <p:grpSp>
        <p:nvGrpSpPr>
          <p:cNvPr id="922" name="Google Shape;922;p55"/>
          <p:cNvGrpSpPr/>
          <p:nvPr/>
        </p:nvGrpSpPr>
        <p:grpSpPr>
          <a:xfrm>
            <a:off x="3225410" y="768234"/>
            <a:ext cx="5566483" cy="4343400"/>
            <a:chOff x="713409" y="1097136"/>
            <a:chExt cx="3891167" cy="2949220"/>
          </a:xfrm>
        </p:grpSpPr>
        <p:sp>
          <p:nvSpPr>
            <p:cNvPr id="923" name="Google Shape;923;p55"/>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5"/>
          <p:cNvGrpSpPr/>
          <p:nvPr/>
        </p:nvGrpSpPr>
        <p:grpSpPr>
          <a:xfrm>
            <a:off x="83492" y="4658981"/>
            <a:ext cx="987245" cy="256500"/>
            <a:chOff x="713275" y="4065425"/>
            <a:chExt cx="987245" cy="256500"/>
          </a:xfrm>
        </p:grpSpPr>
        <p:sp>
          <p:nvSpPr>
            <p:cNvPr id="927" name="Google Shape;927;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5"/>
          <p:cNvGrpSpPr/>
          <p:nvPr/>
        </p:nvGrpSpPr>
        <p:grpSpPr>
          <a:xfrm rot="10800000">
            <a:off x="-690235" y="4504758"/>
            <a:ext cx="4215075" cy="1210176"/>
            <a:chOff x="-363475" y="-836226"/>
            <a:chExt cx="4215075" cy="1210176"/>
          </a:xfrm>
        </p:grpSpPr>
        <p:cxnSp>
          <p:nvCxnSpPr>
            <p:cNvPr id="931" name="Google Shape;931;p55"/>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932" name="Google Shape;932;p55"/>
            <p:cNvCxnSpPr/>
            <p:nvPr/>
          </p:nvCxnSpPr>
          <p:spPr>
            <a:xfrm>
              <a:off x="839600" y="373950"/>
              <a:ext cx="3012000" cy="0"/>
            </a:xfrm>
            <a:prstGeom prst="straightConnector1">
              <a:avLst/>
            </a:prstGeom>
            <a:noFill/>
            <a:ln w="9525" cap="flat" cmpd="sng">
              <a:solidFill>
                <a:schemeClr val="accent2"/>
              </a:solidFill>
              <a:prstDash val="solid"/>
              <a:round/>
              <a:headEnd type="none" w="med" len="med"/>
              <a:tailEnd type="oval" w="med" len="med"/>
            </a:ln>
          </p:spPr>
        </p:cxnSp>
      </p:grpSp>
      <p:grpSp>
        <p:nvGrpSpPr>
          <p:cNvPr id="933" name="Google Shape;933;p55"/>
          <p:cNvGrpSpPr/>
          <p:nvPr/>
        </p:nvGrpSpPr>
        <p:grpSpPr>
          <a:xfrm>
            <a:off x="7780950" y="411113"/>
            <a:ext cx="987245" cy="256500"/>
            <a:chOff x="713275" y="4065425"/>
            <a:chExt cx="987245" cy="256500"/>
          </a:xfrm>
        </p:grpSpPr>
        <p:sp>
          <p:nvSpPr>
            <p:cNvPr id="934" name="Google Shape;934;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607;p44"/>
          <p:cNvSpPr txBox="1"/>
          <p:nvPr/>
        </p:nvSpPr>
        <p:spPr>
          <a:xfrm>
            <a:off x="332909" y="1185439"/>
            <a:ext cx="2721570" cy="2834399"/>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bel"/>
                <a:ea typeface="Abel"/>
                <a:cs typeface="Abel"/>
                <a:sym typeface="Abel"/>
              </a:rPr>
              <a:t>The maximum frequency of bearings occurs at approximately </a:t>
            </a:r>
            <a:r>
              <a:rPr lang="en-US" dirty="0" smtClean="0">
                <a:solidFill>
                  <a:schemeClr val="lt1"/>
                </a:solidFill>
                <a:latin typeface="Abel"/>
                <a:ea typeface="Abel"/>
                <a:cs typeface="Abel"/>
                <a:sym typeface="Abel"/>
              </a:rPr>
              <a:t>-0.6 </a:t>
            </a:r>
            <a:r>
              <a:rPr lang="en-US" dirty="0">
                <a:solidFill>
                  <a:schemeClr val="lt1"/>
                </a:solidFill>
                <a:latin typeface="Abel"/>
                <a:ea typeface="Abel"/>
                <a:cs typeface="Abel"/>
                <a:sym typeface="Abel"/>
              </a:rPr>
              <a:t>degrees, with a frequency of 47,665. This indicates that the majority of the data is concentrated around this bearing </a:t>
            </a:r>
            <a:r>
              <a:rPr lang="en-US" dirty="0" smtClean="0">
                <a:solidFill>
                  <a:schemeClr val="lt1"/>
                </a:solidFill>
                <a:latin typeface="Abel"/>
                <a:ea typeface="Abel"/>
                <a:cs typeface="Abel"/>
                <a:sym typeface="Abel"/>
              </a:rPr>
              <a:t>angle.</a:t>
            </a:r>
          </a:p>
          <a:p>
            <a:pPr lvl="0"/>
            <a:endParaRPr lang="en-US" dirty="0" smtClean="0">
              <a:solidFill>
                <a:schemeClr val="lt1"/>
              </a:solidFill>
              <a:latin typeface="Abel"/>
              <a:ea typeface="Abel"/>
              <a:cs typeface="Abel"/>
              <a:sym typeface="Abel"/>
            </a:endParaRPr>
          </a:p>
          <a:p>
            <a:pPr lvl="0"/>
            <a:r>
              <a:rPr lang="en-US" dirty="0" smtClean="0">
                <a:solidFill>
                  <a:schemeClr val="lt1"/>
                </a:solidFill>
                <a:latin typeface="Abel"/>
                <a:ea typeface="Abel"/>
                <a:cs typeface="Abel"/>
                <a:sym typeface="Abel"/>
              </a:rPr>
              <a:t>The </a:t>
            </a:r>
            <a:r>
              <a:rPr lang="en-US" dirty="0">
                <a:solidFill>
                  <a:schemeClr val="lt1"/>
                </a:solidFill>
                <a:latin typeface="Abel"/>
                <a:ea typeface="Abel"/>
                <a:cs typeface="Abel"/>
                <a:sym typeface="Abel"/>
              </a:rPr>
              <a:t>minimum frequency of bearings occurs at approximately 1.4 degrees, with a frequency of 7,268. This suggests that this bearing angle is less common in the dataset.</a:t>
            </a:r>
            <a:endParaRPr dirty="0">
              <a:solidFill>
                <a:schemeClr val="lt1"/>
              </a:solidFill>
              <a:latin typeface="Abel"/>
              <a:ea typeface="Abel"/>
              <a:cs typeface="Abel"/>
              <a:sym typeface="Abel"/>
            </a:endParaRPr>
          </a:p>
        </p:txBody>
      </p:sp>
      <p:sp>
        <p:nvSpPr>
          <p:cNvPr id="23" name="Google Shape;608;p44"/>
          <p:cNvSpPr/>
          <p:nvPr/>
        </p:nvSpPr>
        <p:spPr>
          <a:xfrm>
            <a:off x="362215" y="814480"/>
            <a:ext cx="320400" cy="32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9;p44"/>
          <p:cNvSpPr txBox="1"/>
          <p:nvPr/>
        </p:nvSpPr>
        <p:spPr>
          <a:xfrm>
            <a:off x="4274456" y="3618184"/>
            <a:ext cx="638801" cy="287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chemeClr val="lt1"/>
              </a:solidFill>
              <a:latin typeface="Share Tech"/>
              <a:ea typeface="Share Tech"/>
              <a:cs typeface="Share Tech"/>
              <a:sym typeface="Share Tech"/>
            </a:endParaRPr>
          </a:p>
        </p:txBody>
      </p:sp>
    </p:spTree>
    <p:extLst>
      <p:ext uri="{BB962C8B-B14F-4D97-AF65-F5344CB8AC3E}">
        <p14:creationId xmlns:p14="http://schemas.microsoft.com/office/powerpoint/2010/main" val="702823610"/>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64566" y="460771"/>
            <a:ext cx="4039500" cy="615600"/>
          </a:xfrm>
          <a:prstGeom prst="rect">
            <a:avLst/>
          </a:prstGeom>
        </p:spPr>
        <p:txBody>
          <a:bodyPr spcFirstLastPara="1" wrap="square" lIns="91425" tIns="91425" rIns="91425" bIns="91425" anchor="b" anchorCtr="0">
            <a:noAutofit/>
          </a:bodyPr>
          <a:lstStyle/>
          <a:p>
            <a:pPr lvl="0"/>
            <a:r>
              <a:rPr lang="en-US" dirty="0" smtClean="0"/>
              <a:t>Team Members</a:t>
            </a:r>
            <a:endParaRPr dirty="0"/>
          </a:p>
        </p:txBody>
      </p:sp>
      <p:pic>
        <p:nvPicPr>
          <p:cNvPr id="450" name="Google Shape;450;p37"/>
          <p:cNvPicPr preferRelativeResize="0"/>
          <p:nvPr/>
        </p:nvPicPr>
        <p:blipFill>
          <a:blip r:embed="rId3">
            <a:extLst>
              <a:ext uri="{28A0092B-C50C-407E-A947-70E740481C1C}">
                <a14:useLocalDpi xmlns:a14="http://schemas.microsoft.com/office/drawing/2010/main" val="0"/>
              </a:ext>
            </a:extLst>
          </a:blip>
          <a:stretch>
            <a:fillRect/>
          </a:stretch>
        </p:blipFill>
        <p:spPr>
          <a:xfrm>
            <a:off x="4878733" y="1394773"/>
            <a:ext cx="3958867" cy="2393456"/>
          </a:xfrm>
          <a:prstGeom prst="snip2DiagRect">
            <a:avLst>
              <a:gd name="adj1" fmla="val 0"/>
              <a:gd name="adj2" fmla="val 16667"/>
            </a:avLst>
          </a:prstGeom>
          <a:noFill/>
          <a:ln>
            <a:noFill/>
          </a:ln>
        </p:spPr>
      </p:pic>
      <p:grpSp>
        <p:nvGrpSpPr>
          <p:cNvPr id="451" name="Google Shape;451;p37"/>
          <p:cNvGrpSpPr/>
          <p:nvPr/>
        </p:nvGrpSpPr>
        <p:grpSpPr>
          <a:xfrm>
            <a:off x="5838329" y="4631274"/>
            <a:ext cx="987245" cy="256500"/>
            <a:chOff x="713275" y="4065425"/>
            <a:chExt cx="987245" cy="256500"/>
          </a:xfrm>
        </p:grpSpPr>
        <p:sp>
          <p:nvSpPr>
            <p:cNvPr id="452" name="Google Shape;452;p37"/>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7"/>
          <p:cNvGrpSpPr/>
          <p:nvPr/>
        </p:nvGrpSpPr>
        <p:grpSpPr>
          <a:xfrm rot="10800000">
            <a:off x="5648375" y="3998200"/>
            <a:ext cx="3559050" cy="1211775"/>
            <a:chOff x="-365050" y="-837825"/>
            <a:chExt cx="3559050" cy="1211775"/>
          </a:xfrm>
        </p:grpSpPr>
        <p:cxnSp>
          <p:nvCxnSpPr>
            <p:cNvPr id="456" name="Google Shape;456;p37"/>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457" name="Google Shape;457;p37"/>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458" name="Google Shape;458;p37"/>
          <p:cNvGrpSpPr/>
          <p:nvPr/>
        </p:nvGrpSpPr>
        <p:grpSpPr>
          <a:xfrm>
            <a:off x="2194500" y="-75286"/>
            <a:ext cx="2009569" cy="973361"/>
            <a:chOff x="5205411" y="-75307"/>
            <a:chExt cx="1728661" cy="837300"/>
          </a:xfrm>
        </p:grpSpPr>
        <p:cxnSp>
          <p:nvCxnSpPr>
            <p:cNvPr id="459" name="Google Shape;459;p37"/>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0" name="Google Shape;460;p37"/>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1" name="Google Shape;461;p37"/>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462" name="Google Shape;462;p37"/>
          <p:cNvSpPr/>
          <p:nvPr/>
        </p:nvSpPr>
        <p:spPr>
          <a:xfrm>
            <a:off x="6749900" y="-18213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3831439" y="8580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4818745" y="6415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3454654427"/>
              </p:ext>
            </p:extLst>
          </p:nvPr>
        </p:nvGraphicFramePr>
        <p:xfrm>
          <a:off x="379468" y="1206999"/>
          <a:ext cx="3033486" cy="3337560"/>
        </p:xfrm>
        <a:graphic>
          <a:graphicData uri="http://schemas.openxmlformats.org/drawingml/2006/table">
            <a:tbl>
              <a:tblPr firstRow="1" bandRow="1">
                <a:tableStyleId>{00406E0B-FCB5-4FD2-9E24-3E6E5E0449BA}</a:tableStyleId>
              </a:tblPr>
              <a:tblGrid>
                <a:gridCol w="304463">
                  <a:extLst>
                    <a:ext uri="{9D8B030D-6E8A-4147-A177-3AD203B41FA5}">
                      <a16:colId xmlns:a16="http://schemas.microsoft.com/office/drawing/2014/main" val="729345119"/>
                    </a:ext>
                  </a:extLst>
                </a:gridCol>
                <a:gridCol w="2729023">
                  <a:extLst>
                    <a:ext uri="{9D8B030D-6E8A-4147-A177-3AD203B41FA5}">
                      <a16:colId xmlns:a16="http://schemas.microsoft.com/office/drawing/2014/main" val="3400536289"/>
                    </a:ext>
                  </a:extLst>
                </a:gridCol>
              </a:tblGrid>
              <a:tr h="370840">
                <a:tc>
                  <a:txBody>
                    <a:bodyPr/>
                    <a:lstStyle/>
                    <a:p>
                      <a:endParaRPr lang="en-US" dirty="0"/>
                    </a:p>
                  </a:txBody>
                  <a:tcPr/>
                </a:tc>
                <a:tc>
                  <a:txBody>
                    <a:bodyPr/>
                    <a:lstStyle/>
                    <a:p>
                      <a:r>
                        <a:rPr lang="en-US" b="1" dirty="0" smtClean="0">
                          <a:solidFill>
                            <a:schemeClr val="bg1"/>
                          </a:solidFill>
                          <a:latin typeface="Abel" panose="020B0604020202020204" charset="0"/>
                        </a:rPr>
                        <a:t>Name</a:t>
                      </a:r>
                      <a:endParaRPr lang="en-US" b="1" dirty="0">
                        <a:solidFill>
                          <a:schemeClr val="bg1"/>
                        </a:solidFill>
                        <a:latin typeface="Abel" panose="020B0604020202020204" charset="0"/>
                      </a:endParaRPr>
                    </a:p>
                  </a:txBody>
                  <a:tcPr/>
                </a:tc>
                <a:extLst>
                  <a:ext uri="{0D108BD9-81ED-4DB2-BD59-A6C34878D82A}">
                    <a16:rowId xmlns:a16="http://schemas.microsoft.com/office/drawing/2014/main" val="1595102797"/>
                  </a:ext>
                </a:extLst>
              </a:tr>
              <a:tr h="370840">
                <a:tc>
                  <a:txBody>
                    <a:bodyPr/>
                    <a:lstStyle/>
                    <a:p>
                      <a:endParaRPr lang="en-US" i="0">
                        <a:solidFill>
                          <a:schemeClr val="bg1"/>
                        </a:solidFill>
                        <a:latin typeface="Abel" panose="020B0604020202020204" charset="0"/>
                      </a:endParaRPr>
                    </a:p>
                  </a:txBody>
                  <a:tcPr/>
                </a:tc>
                <a:tc>
                  <a:txBody>
                    <a:bodyPr/>
                    <a:lstStyle/>
                    <a:p>
                      <a:r>
                        <a:rPr lang="en-US" i="0" dirty="0" err="1" smtClean="0">
                          <a:solidFill>
                            <a:schemeClr val="bg1"/>
                          </a:solidFill>
                          <a:latin typeface="Abel" panose="020B0604020202020204" charset="0"/>
                        </a:rPr>
                        <a:t>Hazem</a:t>
                      </a:r>
                      <a:r>
                        <a:rPr lang="en-US" i="0" dirty="0" smtClean="0">
                          <a:solidFill>
                            <a:schemeClr val="bg1"/>
                          </a:solidFill>
                          <a:latin typeface="Abel" panose="020B0604020202020204" charset="0"/>
                        </a:rPr>
                        <a:t> Ayman (Team Leader)</a:t>
                      </a:r>
                      <a:endParaRPr lang="en-US" i="0" dirty="0">
                        <a:solidFill>
                          <a:schemeClr val="bg1"/>
                        </a:solidFill>
                        <a:latin typeface="Abel" panose="020B0604020202020204" charset="0"/>
                      </a:endParaRPr>
                    </a:p>
                  </a:txBody>
                  <a:tcPr/>
                </a:tc>
                <a:extLst>
                  <a:ext uri="{0D108BD9-81ED-4DB2-BD59-A6C34878D82A}">
                    <a16:rowId xmlns:a16="http://schemas.microsoft.com/office/drawing/2014/main" val="41572693"/>
                  </a:ext>
                </a:extLst>
              </a:tr>
              <a:tr h="370840">
                <a:tc>
                  <a:txBody>
                    <a:bodyPr/>
                    <a:lstStyle/>
                    <a:p>
                      <a:endParaRPr lang="en-US" i="0">
                        <a:solidFill>
                          <a:schemeClr val="bg1"/>
                        </a:solidFill>
                        <a:latin typeface="Abel" panose="020B0604020202020204" charset="0"/>
                      </a:endParaRPr>
                    </a:p>
                  </a:txBody>
                  <a:tcPr/>
                </a:tc>
                <a:tc>
                  <a:txBody>
                    <a:bodyPr/>
                    <a:lstStyle/>
                    <a:p>
                      <a:r>
                        <a:rPr lang="en-US" i="0" dirty="0" smtClean="0">
                          <a:solidFill>
                            <a:schemeClr val="bg1"/>
                          </a:solidFill>
                          <a:latin typeface="Abel" panose="020B0604020202020204" charset="0"/>
                        </a:rPr>
                        <a:t>Abdallah </a:t>
                      </a:r>
                      <a:r>
                        <a:rPr lang="en-US" i="0" dirty="0" err="1" smtClean="0">
                          <a:solidFill>
                            <a:schemeClr val="bg1"/>
                          </a:solidFill>
                          <a:latin typeface="Abel" panose="020B0604020202020204" charset="0"/>
                        </a:rPr>
                        <a:t>Ehab</a:t>
                      </a:r>
                      <a:endParaRPr lang="en-US" i="0" dirty="0">
                        <a:solidFill>
                          <a:schemeClr val="bg1"/>
                        </a:solidFill>
                        <a:latin typeface="Abel" panose="020B0604020202020204" charset="0"/>
                      </a:endParaRPr>
                    </a:p>
                  </a:txBody>
                  <a:tcPr/>
                </a:tc>
                <a:extLst>
                  <a:ext uri="{0D108BD9-81ED-4DB2-BD59-A6C34878D82A}">
                    <a16:rowId xmlns:a16="http://schemas.microsoft.com/office/drawing/2014/main" val="2336193968"/>
                  </a:ext>
                </a:extLst>
              </a:tr>
              <a:tr h="370840">
                <a:tc>
                  <a:txBody>
                    <a:bodyPr/>
                    <a:lstStyle/>
                    <a:p>
                      <a:endParaRPr lang="en-US" i="0">
                        <a:solidFill>
                          <a:schemeClr val="bg1"/>
                        </a:solidFill>
                        <a:latin typeface="Abel" panose="020B0604020202020204" charset="0"/>
                      </a:endParaRPr>
                    </a:p>
                  </a:txBody>
                  <a:tcPr/>
                </a:tc>
                <a:tc>
                  <a:txBody>
                    <a:bodyPr/>
                    <a:lstStyle/>
                    <a:p>
                      <a:r>
                        <a:rPr lang="en-US" i="0" dirty="0" err="1" smtClean="0">
                          <a:solidFill>
                            <a:schemeClr val="bg1"/>
                          </a:solidFill>
                          <a:latin typeface="Abel" panose="020B0604020202020204" charset="0"/>
                        </a:rPr>
                        <a:t>Asmaa</a:t>
                      </a:r>
                      <a:r>
                        <a:rPr lang="en-US" i="0" dirty="0" smtClean="0">
                          <a:solidFill>
                            <a:schemeClr val="bg1"/>
                          </a:solidFill>
                          <a:latin typeface="Abel" panose="020B0604020202020204" charset="0"/>
                        </a:rPr>
                        <a:t> </a:t>
                      </a:r>
                      <a:r>
                        <a:rPr lang="en-US" i="0" dirty="0" err="1" smtClean="0">
                          <a:solidFill>
                            <a:schemeClr val="bg1"/>
                          </a:solidFill>
                          <a:latin typeface="Abel" panose="020B0604020202020204" charset="0"/>
                        </a:rPr>
                        <a:t>Elsayed</a:t>
                      </a:r>
                      <a:endParaRPr lang="en-US" i="0" dirty="0">
                        <a:solidFill>
                          <a:schemeClr val="bg1"/>
                        </a:solidFill>
                        <a:latin typeface="Abel" panose="020B0604020202020204" charset="0"/>
                      </a:endParaRPr>
                    </a:p>
                  </a:txBody>
                  <a:tcPr/>
                </a:tc>
                <a:extLst>
                  <a:ext uri="{0D108BD9-81ED-4DB2-BD59-A6C34878D82A}">
                    <a16:rowId xmlns:a16="http://schemas.microsoft.com/office/drawing/2014/main" val="1381984330"/>
                  </a:ext>
                </a:extLst>
              </a:tr>
              <a:tr h="370840">
                <a:tc>
                  <a:txBody>
                    <a:bodyPr/>
                    <a:lstStyle/>
                    <a:p>
                      <a:endParaRPr lang="en-US" i="0">
                        <a:solidFill>
                          <a:schemeClr val="bg1"/>
                        </a:solidFill>
                        <a:latin typeface="Abel" panose="020B0604020202020204" charset="0"/>
                      </a:endParaRPr>
                    </a:p>
                  </a:txBody>
                  <a:tcPr/>
                </a:tc>
                <a:tc>
                  <a:txBody>
                    <a:bodyPr/>
                    <a:lstStyle/>
                    <a:p>
                      <a:r>
                        <a:rPr lang="en-US" i="0" dirty="0" err="1" smtClean="0">
                          <a:solidFill>
                            <a:schemeClr val="bg1"/>
                          </a:solidFill>
                          <a:latin typeface="Abel" panose="020B0604020202020204" charset="0"/>
                        </a:rPr>
                        <a:t>Anas</a:t>
                      </a:r>
                      <a:r>
                        <a:rPr lang="en-US" i="0" dirty="0" smtClean="0">
                          <a:solidFill>
                            <a:schemeClr val="bg1"/>
                          </a:solidFill>
                          <a:latin typeface="Abel" panose="020B0604020202020204" charset="0"/>
                        </a:rPr>
                        <a:t> </a:t>
                      </a:r>
                      <a:r>
                        <a:rPr lang="en-US" i="0" dirty="0" err="1" smtClean="0">
                          <a:solidFill>
                            <a:schemeClr val="bg1"/>
                          </a:solidFill>
                          <a:latin typeface="Abel" panose="020B0604020202020204" charset="0"/>
                        </a:rPr>
                        <a:t>Shbaita</a:t>
                      </a:r>
                      <a:endParaRPr lang="en-US" i="0" dirty="0">
                        <a:solidFill>
                          <a:schemeClr val="bg1"/>
                        </a:solidFill>
                        <a:latin typeface="Abel" panose="020B0604020202020204" charset="0"/>
                      </a:endParaRPr>
                    </a:p>
                  </a:txBody>
                  <a:tcPr/>
                </a:tc>
                <a:extLst>
                  <a:ext uri="{0D108BD9-81ED-4DB2-BD59-A6C34878D82A}">
                    <a16:rowId xmlns:a16="http://schemas.microsoft.com/office/drawing/2014/main" val="2473202560"/>
                  </a:ext>
                </a:extLst>
              </a:tr>
              <a:tr h="370840">
                <a:tc>
                  <a:txBody>
                    <a:bodyPr/>
                    <a:lstStyle/>
                    <a:p>
                      <a:endParaRPr lang="en-US" i="0">
                        <a:solidFill>
                          <a:schemeClr val="bg1"/>
                        </a:solidFill>
                        <a:latin typeface="Abel" panose="020B0604020202020204" charset="0"/>
                      </a:endParaRPr>
                    </a:p>
                  </a:txBody>
                  <a:tcPr/>
                </a:tc>
                <a:tc>
                  <a:txBody>
                    <a:bodyPr/>
                    <a:lstStyle/>
                    <a:p>
                      <a:r>
                        <a:rPr lang="en-US" i="0" dirty="0" smtClean="0">
                          <a:solidFill>
                            <a:schemeClr val="bg1"/>
                          </a:solidFill>
                          <a:latin typeface="Abel" panose="020B0604020202020204" charset="0"/>
                        </a:rPr>
                        <a:t>Jana Aly</a:t>
                      </a:r>
                      <a:endParaRPr lang="en-US" i="0" dirty="0">
                        <a:solidFill>
                          <a:schemeClr val="bg1"/>
                        </a:solidFill>
                        <a:latin typeface="Abel" panose="020B0604020202020204" charset="0"/>
                      </a:endParaRPr>
                    </a:p>
                  </a:txBody>
                  <a:tcPr/>
                </a:tc>
                <a:extLst>
                  <a:ext uri="{0D108BD9-81ED-4DB2-BD59-A6C34878D82A}">
                    <a16:rowId xmlns:a16="http://schemas.microsoft.com/office/drawing/2014/main" val="1542553340"/>
                  </a:ext>
                </a:extLst>
              </a:tr>
              <a:tr h="370840">
                <a:tc>
                  <a:txBody>
                    <a:bodyPr/>
                    <a:lstStyle/>
                    <a:p>
                      <a:endParaRPr lang="en-US" i="0">
                        <a:solidFill>
                          <a:schemeClr val="bg1"/>
                        </a:solidFill>
                        <a:latin typeface="Abel" panose="020B0604020202020204" charset="0"/>
                      </a:endParaRPr>
                    </a:p>
                  </a:txBody>
                  <a:tcPr/>
                </a:tc>
                <a:tc>
                  <a:txBody>
                    <a:bodyPr/>
                    <a:lstStyle/>
                    <a:p>
                      <a:r>
                        <a:rPr lang="en-US" i="0" dirty="0" smtClean="0">
                          <a:solidFill>
                            <a:schemeClr val="bg1"/>
                          </a:solidFill>
                          <a:latin typeface="Abel" panose="020B0604020202020204" charset="0"/>
                        </a:rPr>
                        <a:t>Omar Mansour</a:t>
                      </a:r>
                      <a:endParaRPr lang="en-US" i="0" dirty="0">
                        <a:solidFill>
                          <a:schemeClr val="bg1"/>
                        </a:solidFill>
                        <a:latin typeface="Abel" panose="020B0604020202020204" charset="0"/>
                      </a:endParaRPr>
                    </a:p>
                  </a:txBody>
                  <a:tcPr/>
                </a:tc>
                <a:extLst>
                  <a:ext uri="{0D108BD9-81ED-4DB2-BD59-A6C34878D82A}">
                    <a16:rowId xmlns:a16="http://schemas.microsoft.com/office/drawing/2014/main" val="3927021137"/>
                  </a:ext>
                </a:extLst>
              </a:tr>
              <a:tr h="370840">
                <a:tc>
                  <a:txBody>
                    <a:bodyPr/>
                    <a:lstStyle/>
                    <a:p>
                      <a:endParaRPr lang="en-US" i="0">
                        <a:solidFill>
                          <a:schemeClr val="bg1"/>
                        </a:solidFill>
                        <a:latin typeface="Abel" panose="020B0604020202020204" charset="0"/>
                      </a:endParaRPr>
                    </a:p>
                  </a:txBody>
                  <a:tcPr/>
                </a:tc>
                <a:tc>
                  <a:txBody>
                    <a:bodyPr/>
                    <a:lstStyle/>
                    <a:p>
                      <a:r>
                        <a:rPr lang="en-US" i="0" dirty="0" smtClean="0">
                          <a:solidFill>
                            <a:schemeClr val="bg1"/>
                          </a:solidFill>
                          <a:latin typeface="Abel" panose="020B0604020202020204" charset="0"/>
                        </a:rPr>
                        <a:t>Mariam Yasser</a:t>
                      </a:r>
                      <a:endParaRPr lang="en-US" i="0" dirty="0">
                        <a:solidFill>
                          <a:schemeClr val="bg1"/>
                        </a:solidFill>
                        <a:latin typeface="Abel" panose="020B0604020202020204" charset="0"/>
                      </a:endParaRPr>
                    </a:p>
                  </a:txBody>
                  <a:tcPr/>
                </a:tc>
                <a:extLst>
                  <a:ext uri="{0D108BD9-81ED-4DB2-BD59-A6C34878D82A}">
                    <a16:rowId xmlns:a16="http://schemas.microsoft.com/office/drawing/2014/main" val="1732704757"/>
                  </a:ext>
                </a:extLst>
              </a:tr>
              <a:tr h="370840">
                <a:tc>
                  <a:txBody>
                    <a:bodyPr/>
                    <a:lstStyle/>
                    <a:p>
                      <a:endParaRPr lang="en-US" i="0">
                        <a:solidFill>
                          <a:schemeClr val="bg1"/>
                        </a:solidFill>
                        <a:latin typeface="Abel" panose="020B0604020202020204" charset="0"/>
                      </a:endParaRPr>
                    </a:p>
                  </a:txBody>
                  <a:tcPr/>
                </a:tc>
                <a:tc>
                  <a:txBody>
                    <a:bodyPr/>
                    <a:lstStyle/>
                    <a:p>
                      <a:r>
                        <a:rPr lang="en-US" i="0" dirty="0" smtClean="0">
                          <a:solidFill>
                            <a:schemeClr val="bg1"/>
                          </a:solidFill>
                          <a:latin typeface="Abel" panose="020B0604020202020204" charset="0"/>
                        </a:rPr>
                        <a:t>Salma Muhammed Entsar</a:t>
                      </a:r>
                      <a:endParaRPr lang="en-US" i="0" dirty="0">
                        <a:solidFill>
                          <a:schemeClr val="bg1"/>
                        </a:solidFill>
                        <a:latin typeface="Abel" panose="020B0604020202020204" charset="0"/>
                      </a:endParaRPr>
                    </a:p>
                  </a:txBody>
                  <a:tcPr/>
                </a:tc>
                <a:extLst>
                  <a:ext uri="{0D108BD9-81ED-4DB2-BD59-A6C34878D82A}">
                    <a16:rowId xmlns:a16="http://schemas.microsoft.com/office/drawing/2014/main" val="3324015457"/>
                  </a:ext>
                </a:extLst>
              </a:tr>
            </a:tbl>
          </a:graphicData>
        </a:graphic>
      </p:graphicFrame>
    </p:spTree>
    <p:extLst>
      <p:ext uri="{BB962C8B-B14F-4D97-AF65-F5344CB8AC3E}">
        <p14:creationId xmlns:p14="http://schemas.microsoft.com/office/powerpoint/2010/main" val="40166791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558338" y="3146394"/>
            <a:ext cx="4039500" cy="615600"/>
          </a:xfrm>
          <a:prstGeom prst="rect">
            <a:avLst/>
          </a:prstGeom>
        </p:spPr>
        <p:txBody>
          <a:bodyPr spcFirstLastPara="1" wrap="square" lIns="91425" tIns="91425" rIns="91425" bIns="91425" anchor="b" anchorCtr="0">
            <a:noAutofit/>
          </a:bodyPr>
          <a:lstStyle/>
          <a:p>
            <a:pPr lvl="0"/>
            <a:r>
              <a:rPr lang="en-US" sz="4000" dirty="0"/>
              <a:t>Key Insights</a:t>
            </a:r>
            <a:endParaRPr sz="4000" dirty="0"/>
          </a:p>
        </p:txBody>
      </p:sp>
      <p:sp>
        <p:nvSpPr>
          <p:cNvPr id="449" name="Google Shape;449;p37"/>
          <p:cNvSpPr txBox="1">
            <a:spLocks noGrp="1"/>
          </p:cNvSpPr>
          <p:nvPr>
            <p:ph type="subTitle" idx="1"/>
          </p:nvPr>
        </p:nvSpPr>
        <p:spPr>
          <a:xfrm>
            <a:off x="431299" y="3764182"/>
            <a:ext cx="4041600" cy="462356"/>
          </a:xfrm>
          <a:prstGeom prst="rect">
            <a:avLst/>
          </a:prstGeom>
        </p:spPr>
        <p:txBody>
          <a:bodyPr spcFirstLastPara="1" wrap="square" lIns="91425" tIns="91425" rIns="91425" bIns="91425" anchor="t" anchorCtr="0">
            <a:noAutofit/>
          </a:bodyPr>
          <a:lstStyle/>
          <a:p>
            <a:pPr marL="0" lvl="0" indent="0">
              <a:spcAft>
                <a:spcPts val="1200"/>
              </a:spcAft>
            </a:pPr>
            <a:r>
              <a:rPr lang="en-US" dirty="0" smtClean="0"/>
              <a:t>Ready for our final story</a:t>
            </a:r>
            <a:endParaRPr lang="en-US" dirty="0"/>
          </a:p>
        </p:txBody>
      </p:sp>
      <p:pic>
        <p:nvPicPr>
          <p:cNvPr id="450" name="Google Shape;450;p37"/>
          <p:cNvPicPr preferRelativeResize="0"/>
          <p:nvPr/>
        </p:nvPicPr>
        <p:blipFill>
          <a:blip r:embed="rId3">
            <a:extLst>
              <a:ext uri="{28A0092B-C50C-407E-A947-70E740481C1C}">
                <a14:useLocalDpi xmlns:a14="http://schemas.microsoft.com/office/drawing/2010/main" val="0"/>
              </a:ext>
            </a:extLst>
          </a:blip>
          <a:stretch>
            <a:fillRect/>
          </a:stretch>
        </p:blipFill>
        <p:spPr>
          <a:xfrm>
            <a:off x="5004144" y="858075"/>
            <a:ext cx="4084200" cy="2960915"/>
          </a:xfrm>
          <a:prstGeom prst="snip2DiagRect">
            <a:avLst>
              <a:gd name="adj1" fmla="val 0"/>
              <a:gd name="adj2" fmla="val 16667"/>
            </a:avLst>
          </a:prstGeom>
          <a:noFill/>
          <a:ln>
            <a:noFill/>
          </a:ln>
        </p:spPr>
      </p:pic>
      <p:grpSp>
        <p:nvGrpSpPr>
          <p:cNvPr id="451" name="Google Shape;451;p37"/>
          <p:cNvGrpSpPr/>
          <p:nvPr/>
        </p:nvGrpSpPr>
        <p:grpSpPr>
          <a:xfrm>
            <a:off x="946126" y="4209225"/>
            <a:ext cx="987245" cy="256500"/>
            <a:chOff x="713275" y="4065425"/>
            <a:chExt cx="987245" cy="256500"/>
          </a:xfrm>
        </p:grpSpPr>
        <p:sp>
          <p:nvSpPr>
            <p:cNvPr id="452" name="Google Shape;452;p37"/>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7"/>
          <p:cNvGrpSpPr/>
          <p:nvPr/>
        </p:nvGrpSpPr>
        <p:grpSpPr>
          <a:xfrm rot="10800000">
            <a:off x="5648375" y="3998200"/>
            <a:ext cx="3559050" cy="1211775"/>
            <a:chOff x="-365050" y="-837825"/>
            <a:chExt cx="3559050" cy="1211775"/>
          </a:xfrm>
        </p:grpSpPr>
        <p:cxnSp>
          <p:nvCxnSpPr>
            <p:cNvPr id="456" name="Google Shape;456;p37"/>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457" name="Google Shape;457;p37"/>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458" name="Google Shape;458;p37"/>
          <p:cNvGrpSpPr/>
          <p:nvPr/>
        </p:nvGrpSpPr>
        <p:grpSpPr>
          <a:xfrm>
            <a:off x="-76198" y="-75295"/>
            <a:ext cx="2009569" cy="973361"/>
            <a:chOff x="5205411" y="-75307"/>
            <a:chExt cx="1728661" cy="837300"/>
          </a:xfrm>
        </p:grpSpPr>
        <p:cxnSp>
          <p:nvCxnSpPr>
            <p:cNvPr id="459" name="Google Shape;459;p37"/>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0" name="Google Shape;460;p37"/>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1" name="Google Shape;461;p37"/>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462" name="Google Shape;462;p37"/>
          <p:cNvSpPr/>
          <p:nvPr/>
        </p:nvSpPr>
        <p:spPr>
          <a:xfrm>
            <a:off x="6749900" y="-18213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3831439" y="8580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4818745" y="6415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9;p34"/>
          <p:cNvSpPr/>
          <p:nvPr/>
        </p:nvSpPr>
        <p:spPr>
          <a:xfrm>
            <a:off x="1202626" y="28988"/>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0;p34"/>
          <p:cNvSpPr/>
          <p:nvPr/>
        </p:nvSpPr>
        <p:spPr>
          <a:xfrm>
            <a:off x="1128108" y="1178738"/>
            <a:ext cx="2107500" cy="11163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p34"/>
          <p:cNvSpPr/>
          <p:nvPr/>
        </p:nvSpPr>
        <p:spPr>
          <a:xfrm>
            <a:off x="815515" y="1178738"/>
            <a:ext cx="2107500" cy="11163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3;p34"/>
          <p:cNvSpPr txBox="1">
            <a:spLocks/>
          </p:cNvSpPr>
          <p:nvPr/>
        </p:nvSpPr>
        <p:spPr>
          <a:xfrm>
            <a:off x="1234925" y="1186825"/>
            <a:ext cx="1234500" cy="110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9pPr>
          </a:lstStyle>
          <a:p>
            <a:pPr algn="ctr"/>
            <a:r>
              <a:rPr lang="en" sz="6000" dirty="0" smtClean="0">
                <a:solidFill>
                  <a:schemeClr val="dk2"/>
                </a:solidFill>
              </a:rPr>
              <a:t>05</a:t>
            </a:r>
            <a:endParaRPr lang="en" sz="6000" dirty="0">
              <a:solidFill>
                <a:schemeClr val="dk2"/>
              </a:solidFill>
            </a:endParaRPr>
          </a:p>
        </p:txBody>
      </p:sp>
    </p:spTree>
    <p:extLst>
      <p:ext uri="{BB962C8B-B14F-4D97-AF65-F5344CB8AC3E}">
        <p14:creationId xmlns:p14="http://schemas.microsoft.com/office/powerpoint/2010/main" val="1724374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39"/>
          <p:cNvPicPr preferRelativeResize="0"/>
          <p:nvPr/>
        </p:nvPicPr>
        <p:blipFill>
          <a:blip r:embed="rId3">
            <a:extLst>
              <a:ext uri="{28A0092B-C50C-407E-A947-70E740481C1C}">
                <a14:useLocalDpi xmlns:a14="http://schemas.microsoft.com/office/drawing/2010/main" val="0"/>
              </a:ext>
            </a:extLst>
          </a:blip>
          <a:stretch>
            <a:fillRect/>
          </a:stretch>
        </p:blipFill>
        <p:spPr>
          <a:xfrm>
            <a:off x="4179223" y="2306751"/>
            <a:ext cx="5141006" cy="2836749"/>
          </a:xfrm>
          <a:prstGeom prst="rect">
            <a:avLst/>
          </a:prstGeom>
          <a:noFill/>
          <a:ln>
            <a:noFill/>
          </a:ln>
        </p:spPr>
      </p:pic>
      <p:sp>
        <p:nvSpPr>
          <p:cNvPr id="489" name="Google Shape;489;p39"/>
          <p:cNvSpPr/>
          <p:nvPr/>
        </p:nvSpPr>
        <p:spPr>
          <a:xfrm rot="10800000" flipH="1">
            <a:off x="-58057" y="-32382"/>
            <a:ext cx="5010300" cy="4110675"/>
          </a:xfrm>
          <a:prstGeom prst="snip1Rect">
            <a:avLst>
              <a:gd name="adj" fmla="val 43873"/>
            </a:avLst>
          </a:prstGeom>
          <a:solidFill>
            <a:schemeClr val="accent2">
              <a:alpha val="67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txBox="1">
            <a:spLocks noGrp="1"/>
          </p:cNvSpPr>
          <p:nvPr>
            <p:ph type="title"/>
          </p:nvPr>
        </p:nvSpPr>
        <p:spPr>
          <a:xfrm>
            <a:off x="133572" y="29781"/>
            <a:ext cx="3320827"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Company Overview</a:t>
            </a:r>
            <a:endParaRPr dirty="0"/>
          </a:p>
        </p:txBody>
      </p:sp>
      <p:sp>
        <p:nvSpPr>
          <p:cNvPr id="491" name="Google Shape;491;p39"/>
          <p:cNvSpPr txBox="1">
            <a:spLocks noGrp="1"/>
          </p:cNvSpPr>
          <p:nvPr>
            <p:ph type="subTitle" idx="1"/>
          </p:nvPr>
        </p:nvSpPr>
        <p:spPr>
          <a:xfrm>
            <a:off x="0" y="675163"/>
            <a:ext cx="4107873" cy="923400"/>
          </a:xfrm>
          <a:prstGeom prst="rect">
            <a:avLst/>
          </a:prstGeom>
        </p:spPr>
        <p:txBody>
          <a:bodyPr spcFirstLastPara="1" wrap="square" lIns="91425" tIns="91425" rIns="91425" bIns="91425" anchor="t" anchorCtr="0">
            <a:noAutofit/>
          </a:bodyPr>
          <a:lstStyle/>
          <a:p>
            <a:pPr marL="0" lvl="0" indent="0">
              <a:spcAft>
                <a:spcPts val="1200"/>
              </a:spcAft>
            </a:pPr>
            <a:r>
              <a:rPr lang="en-US" sz="1400" dirty="0"/>
              <a:t>20% of drivers had only one request, suggesting limited brand recognition. Notably, Michael Smith stood out with 257 requests, highlighting a potential model for success. Similarly, 20% of users made only one request, while Michael Smith was the top user with 224 requests</a:t>
            </a:r>
            <a:r>
              <a:rPr lang="en-US" sz="1400" dirty="0" smtClean="0"/>
              <a:t>.</a:t>
            </a:r>
          </a:p>
          <a:p>
            <a:pPr marL="0" lvl="0" indent="0">
              <a:spcAft>
                <a:spcPts val="1200"/>
              </a:spcAft>
            </a:pPr>
            <a:r>
              <a:rPr lang="en-US" sz="1400" dirty="0" smtClean="0"/>
              <a:t>Weather </a:t>
            </a:r>
            <a:r>
              <a:rPr lang="en-US" sz="1400" dirty="0"/>
              <a:t>conditions were evenly distributed, indicating reliable service across seasons. </a:t>
            </a:r>
            <a:endParaRPr lang="en-US" sz="1400" dirty="0" smtClean="0"/>
          </a:p>
          <a:p>
            <a:pPr marL="0" lvl="0" indent="0">
              <a:spcAft>
                <a:spcPts val="1200"/>
              </a:spcAft>
            </a:pPr>
            <a:r>
              <a:rPr lang="en-US" sz="1400" dirty="0" smtClean="0"/>
              <a:t>Vehicle </a:t>
            </a:r>
            <a:r>
              <a:rPr lang="en-US" sz="1400" dirty="0"/>
              <a:t>conditions varied, with 25% in each category </a:t>
            </a:r>
            <a:r>
              <a:rPr lang="en-US" sz="1400" dirty="0" smtClean="0"/>
              <a:t>,showing </a:t>
            </a:r>
            <a:r>
              <a:rPr lang="en-US" sz="1400" dirty="0"/>
              <a:t>room for improvement. </a:t>
            </a:r>
            <a:endParaRPr lang="en-US" sz="1400" dirty="0" smtClean="0"/>
          </a:p>
          <a:p>
            <a:pPr marL="0" lvl="0" indent="0">
              <a:spcAft>
                <a:spcPts val="1200"/>
              </a:spcAft>
            </a:pPr>
            <a:r>
              <a:rPr lang="en-US" sz="1400" dirty="0" smtClean="0"/>
              <a:t>Traffic </a:t>
            </a:r>
            <a:r>
              <a:rPr lang="en-US" sz="1400" dirty="0"/>
              <a:t>conditions were uniformly distributed, reflecting consistent service performance. Fridays had the highest ride requests, suggesting increased demand at week’s end.</a:t>
            </a:r>
          </a:p>
        </p:txBody>
      </p:sp>
      <p:grpSp>
        <p:nvGrpSpPr>
          <p:cNvPr id="492" name="Google Shape;492;p39"/>
          <p:cNvGrpSpPr/>
          <p:nvPr/>
        </p:nvGrpSpPr>
        <p:grpSpPr>
          <a:xfrm>
            <a:off x="6618137" y="-14242"/>
            <a:ext cx="1386450" cy="1093595"/>
            <a:chOff x="6618137" y="-14242"/>
            <a:chExt cx="1386450" cy="1093595"/>
          </a:xfrm>
        </p:grpSpPr>
        <p:grpSp>
          <p:nvGrpSpPr>
            <p:cNvPr id="493" name="Google Shape;493;p39"/>
            <p:cNvGrpSpPr/>
            <p:nvPr/>
          </p:nvGrpSpPr>
          <p:grpSpPr>
            <a:xfrm>
              <a:off x="6618137" y="-14242"/>
              <a:ext cx="441000" cy="1093595"/>
              <a:chOff x="6371187" y="232700"/>
              <a:chExt cx="441000" cy="1093595"/>
            </a:xfrm>
          </p:grpSpPr>
          <p:cxnSp>
            <p:nvCxnSpPr>
              <p:cNvPr id="494" name="Google Shape;494;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495" name="Google Shape;495;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nvGrpSpPr>
            <p:cNvPr id="496" name="Google Shape;496;p39"/>
            <p:cNvGrpSpPr/>
            <p:nvPr/>
          </p:nvGrpSpPr>
          <p:grpSpPr>
            <a:xfrm>
              <a:off x="7090862" y="-14242"/>
              <a:ext cx="441000" cy="1093595"/>
              <a:chOff x="6371187" y="232700"/>
              <a:chExt cx="441000" cy="1093595"/>
            </a:xfrm>
          </p:grpSpPr>
          <p:cxnSp>
            <p:nvCxnSpPr>
              <p:cNvPr id="497" name="Google Shape;497;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498" name="Google Shape;498;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nvGrpSpPr>
            <p:cNvPr id="499" name="Google Shape;499;p39"/>
            <p:cNvGrpSpPr/>
            <p:nvPr/>
          </p:nvGrpSpPr>
          <p:grpSpPr>
            <a:xfrm>
              <a:off x="7563587" y="-14242"/>
              <a:ext cx="441000" cy="1093595"/>
              <a:chOff x="6371187" y="232700"/>
              <a:chExt cx="441000" cy="1093595"/>
            </a:xfrm>
          </p:grpSpPr>
          <p:cxnSp>
            <p:nvCxnSpPr>
              <p:cNvPr id="500" name="Google Shape;500;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501" name="Google Shape;501;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502" name="Google Shape;502;p39"/>
          <p:cNvGrpSpPr/>
          <p:nvPr/>
        </p:nvGrpSpPr>
        <p:grpSpPr>
          <a:xfrm>
            <a:off x="1115350" y="4110675"/>
            <a:ext cx="987245" cy="256500"/>
            <a:chOff x="713275" y="4065425"/>
            <a:chExt cx="987245" cy="256500"/>
          </a:xfrm>
        </p:grpSpPr>
        <p:sp>
          <p:nvSpPr>
            <p:cNvPr id="503" name="Google Shape;503;p39"/>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a:off x="3831439" y="7558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4818745" y="5393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3337645" y="4347600"/>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8430729" y="4347600"/>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39"/>
          <p:cNvCxnSpPr/>
          <p:nvPr/>
        </p:nvCxnSpPr>
        <p:spPr>
          <a:xfrm>
            <a:off x="161173" y="667625"/>
            <a:ext cx="3108000" cy="0"/>
          </a:xfrm>
          <a:prstGeom prst="straightConnector1">
            <a:avLst/>
          </a:prstGeom>
          <a:noFill/>
          <a:ln w="9525" cap="flat" cmpd="sng">
            <a:solidFill>
              <a:schemeClr val="dk2"/>
            </a:solidFill>
            <a:prstDash val="solid"/>
            <a:round/>
            <a:headEnd type="none" w="med" len="med"/>
            <a:tailEnd type="oval" w="med" len="med"/>
          </a:ln>
        </p:spPr>
      </p:cxnSp>
    </p:spTree>
    <p:extLst>
      <p:ext uri="{BB962C8B-B14F-4D97-AF65-F5344CB8AC3E}">
        <p14:creationId xmlns:p14="http://schemas.microsoft.com/office/powerpoint/2010/main" val="347990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0"/>
          <p:cNvPicPr preferRelativeResize="0"/>
          <p:nvPr/>
        </p:nvPicPr>
        <p:blipFill>
          <a:blip r:embed="rId3">
            <a:extLst>
              <a:ext uri="{28A0092B-C50C-407E-A947-70E740481C1C}">
                <a14:useLocalDpi xmlns:a14="http://schemas.microsoft.com/office/drawing/2010/main" val="0"/>
              </a:ext>
            </a:extLst>
          </a:blip>
          <a:stretch>
            <a:fillRect/>
          </a:stretch>
        </p:blipFill>
        <p:spPr>
          <a:xfrm>
            <a:off x="1" y="147827"/>
            <a:ext cx="5237948" cy="2946345"/>
          </a:xfrm>
          <a:prstGeom prst="rect">
            <a:avLst/>
          </a:prstGeom>
          <a:noFill/>
          <a:ln>
            <a:noFill/>
          </a:ln>
        </p:spPr>
      </p:pic>
      <p:sp>
        <p:nvSpPr>
          <p:cNvPr id="516" name="Google Shape;516;p40"/>
          <p:cNvSpPr/>
          <p:nvPr/>
        </p:nvSpPr>
        <p:spPr>
          <a:xfrm flipH="1">
            <a:off x="4133701" y="1762199"/>
            <a:ext cx="5010300" cy="3381300"/>
          </a:xfrm>
          <a:prstGeom prst="snip1Rect">
            <a:avLst>
              <a:gd name="adj" fmla="val 438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txBox="1">
            <a:spLocks noGrp="1"/>
          </p:cNvSpPr>
          <p:nvPr>
            <p:ph type="title"/>
          </p:nvPr>
        </p:nvSpPr>
        <p:spPr>
          <a:xfrm>
            <a:off x="5668096" y="1765875"/>
            <a:ext cx="2694300" cy="615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Time Trends</a:t>
            </a:r>
            <a:endParaRPr dirty="0"/>
          </a:p>
        </p:txBody>
      </p:sp>
      <p:sp>
        <p:nvSpPr>
          <p:cNvPr id="518" name="Google Shape;518;p40"/>
          <p:cNvSpPr txBox="1">
            <a:spLocks noGrp="1"/>
          </p:cNvSpPr>
          <p:nvPr>
            <p:ph type="subTitle" idx="1"/>
          </p:nvPr>
        </p:nvSpPr>
        <p:spPr>
          <a:xfrm>
            <a:off x="4933402" y="2622975"/>
            <a:ext cx="4039147" cy="923400"/>
          </a:xfrm>
          <a:prstGeom prst="rect">
            <a:avLst/>
          </a:prstGeom>
        </p:spPr>
        <p:txBody>
          <a:bodyPr spcFirstLastPara="1" wrap="square" lIns="91425" tIns="91425" rIns="91425" bIns="91425" anchor="t" anchorCtr="0">
            <a:noAutofit/>
          </a:bodyPr>
          <a:lstStyle/>
          <a:p>
            <a:pPr marL="0" lvl="0" indent="0" algn="l">
              <a:spcAft>
                <a:spcPts val="1200"/>
              </a:spcAft>
            </a:pPr>
            <a:r>
              <a:rPr lang="en-US" dirty="0"/>
              <a:t>The busiest hour for rides was 7 PM, while 5 AM was the least busy. The 13th of the month saw the highest activity, and the 31st saw the least. May was the peak month for ride requests, and August had the fewest. In terms of years, 2012 saw the most activity, whereas 2015 had the least.</a:t>
            </a:r>
          </a:p>
        </p:txBody>
      </p:sp>
      <p:cxnSp>
        <p:nvCxnSpPr>
          <p:cNvPr id="519" name="Google Shape;519;p40"/>
          <p:cNvCxnSpPr/>
          <p:nvPr/>
        </p:nvCxnSpPr>
        <p:spPr>
          <a:xfrm rot="10800000">
            <a:off x="6036001" y="2477418"/>
            <a:ext cx="3108000" cy="0"/>
          </a:xfrm>
          <a:prstGeom prst="straightConnector1">
            <a:avLst/>
          </a:prstGeom>
          <a:noFill/>
          <a:ln w="9525" cap="flat" cmpd="sng">
            <a:solidFill>
              <a:schemeClr val="lt1"/>
            </a:solidFill>
            <a:prstDash val="solid"/>
            <a:round/>
            <a:headEnd type="none" w="med" len="med"/>
            <a:tailEnd type="oval" w="med" len="med"/>
          </a:ln>
        </p:spPr>
      </p:cxnSp>
      <p:grpSp>
        <p:nvGrpSpPr>
          <p:cNvPr id="520" name="Google Shape;520;p40"/>
          <p:cNvGrpSpPr/>
          <p:nvPr/>
        </p:nvGrpSpPr>
        <p:grpSpPr>
          <a:xfrm>
            <a:off x="117963" y="3998219"/>
            <a:ext cx="4660623" cy="1211775"/>
            <a:chOff x="123077" y="3998200"/>
            <a:chExt cx="4660623" cy="1211775"/>
          </a:xfrm>
        </p:grpSpPr>
        <p:grpSp>
          <p:nvGrpSpPr>
            <p:cNvPr id="521" name="Google Shape;521;p40"/>
            <p:cNvGrpSpPr/>
            <p:nvPr/>
          </p:nvGrpSpPr>
          <p:grpSpPr>
            <a:xfrm rot="10800000" flipH="1">
              <a:off x="1683050" y="3998200"/>
              <a:ext cx="3100650" cy="1211775"/>
              <a:chOff x="-365050" y="-837825"/>
              <a:chExt cx="3100650" cy="1211775"/>
            </a:xfrm>
          </p:grpSpPr>
          <p:cxnSp>
            <p:nvCxnSpPr>
              <p:cNvPr id="522" name="Google Shape;522;p40"/>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523" name="Google Shape;523;p40"/>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grpSp>
          <p:nvGrpSpPr>
            <p:cNvPr id="524" name="Google Shape;524;p40"/>
            <p:cNvGrpSpPr/>
            <p:nvPr/>
          </p:nvGrpSpPr>
          <p:grpSpPr>
            <a:xfrm rot="10800000" flipH="1">
              <a:off x="123077" y="4200380"/>
              <a:ext cx="2009569" cy="973361"/>
              <a:chOff x="5205411" y="-75307"/>
              <a:chExt cx="1728661" cy="837300"/>
            </a:xfrm>
          </p:grpSpPr>
          <p:cxnSp>
            <p:nvCxnSpPr>
              <p:cNvPr id="525" name="Google Shape;525;p40"/>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26" name="Google Shape;526;p40"/>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27" name="Google Shape;527;p40"/>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grpSp>
        <p:nvGrpSpPr>
          <p:cNvPr id="528" name="Google Shape;528;p40"/>
          <p:cNvGrpSpPr/>
          <p:nvPr/>
        </p:nvGrpSpPr>
        <p:grpSpPr>
          <a:xfrm rot="10800000">
            <a:off x="4365413" y="-66494"/>
            <a:ext cx="4660623" cy="1211775"/>
            <a:chOff x="123077" y="3998200"/>
            <a:chExt cx="4660623" cy="1211775"/>
          </a:xfrm>
        </p:grpSpPr>
        <p:grpSp>
          <p:nvGrpSpPr>
            <p:cNvPr id="529" name="Google Shape;529;p40"/>
            <p:cNvGrpSpPr/>
            <p:nvPr/>
          </p:nvGrpSpPr>
          <p:grpSpPr>
            <a:xfrm rot="10800000" flipH="1">
              <a:off x="1683050" y="3998200"/>
              <a:ext cx="3100650" cy="1211775"/>
              <a:chOff x="-365050" y="-837825"/>
              <a:chExt cx="3100650" cy="1211775"/>
            </a:xfrm>
          </p:grpSpPr>
          <p:cxnSp>
            <p:nvCxnSpPr>
              <p:cNvPr id="530" name="Google Shape;530;p40"/>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531" name="Google Shape;531;p40"/>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grpSp>
          <p:nvGrpSpPr>
            <p:cNvPr id="532" name="Google Shape;532;p40"/>
            <p:cNvGrpSpPr/>
            <p:nvPr/>
          </p:nvGrpSpPr>
          <p:grpSpPr>
            <a:xfrm rot="10800000" flipH="1">
              <a:off x="123077" y="4200380"/>
              <a:ext cx="2009569" cy="973361"/>
              <a:chOff x="5205411" y="-75307"/>
              <a:chExt cx="1728661" cy="837300"/>
            </a:xfrm>
          </p:grpSpPr>
          <p:cxnSp>
            <p:nvCxnSpPr>
              <p:cNvPr id="533" name="Google Shape;533;p40"/>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34" name="Google Shape;534;p40"/>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35" name="Google Shape;535;p40"/>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sp>
        <p:nvSpPr>
          <p:cNvPr id="536" name="Google Shape;536;p40"/>
          <p:cNvSpPr/>
          <p:nvPr/>
        </p:nvSpPr>
        <p:spPr>
          <a:xfrm>
            <a:off x="648454" y="3084675"/>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1466904" y="2865950"/>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087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285589" y="1046520"/>
            <a:ext cx="4039500"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Fare Amount Trends</a:t>
            </a:r>
            <a:endParaRPr dirty="0"/>
          </a:p>
        </p:txBody>
      </p:sp>
      <p:sp>
        <p:nvSpPr>
          <p:cNvPr id="449" name="Google Shape;449;p37"/>
          <p:cNvSpPr txBox="1">
            <a:spLocks noGrp="1"/>
          </p:cNvSpPr>
          <p:nvPr>
            <p:ph type="subTitle" idx="1"/>
          </p:nvPr>
        </p:nvSpPr>
        <p:spPr>
          <a:xfrm>
            <a:off x="441967" y="2354100"/>
            <a:ext cx="4041600" cy="1416000"/>
          </a:xfrm>
          <a:prstGeom prst="rect">
            <a:avLst/>
          </a:prstGeom>
        </p:spPr>
        <p:txBody>
          <a:bodyPr spcFirstLastPara="1" wrap="square" lIns="91425" tIns="91425" rIns="91425" bIns="91425" anchor="t" anchorCtr="0">
            <a:noAutofit/>
          </a:bodyPr>
          <a:lstStyle/>
          <a:p>
            <a:pPr marL="0" lvl="0" indent="0">
              <a:spcAft>
                <a:spcPts val="1200"/>
              </a:spcAft>
            </a:pPr>
            <a:r>
              <a:rPr lang="en-US" dirty="0" smtClean="0"/>
              <a:t>The highest </a:t>
            </a:r>
            <a:r>
              <a:rPr lang="en-US" dirty="0"/>
              <a:t>average fare occurred in 2015, while 2009 had the lowest. Monthly fares peaked in September and were lowest in January. 5 AM had the highest average fare, as lower demand allowed for longer and more expensive trips, while 7 PM had the lowest average fare due to higher ride frequency. The 20th of the month saw the highest average fares, and the 9th saw the lowest.</a:t>
            </a:r>
            <a:endParaRPr dirty="0"/>
          </a:p>
        </p:txBody>
      </p:sp>
      <p:pic>
        <p:nvPicPr>
          <p:cNvPr id="450" name="Google Shape;450;p37"/>
          <p:cNvPicPr preferRelativeResize="0"/>
          <p:nvPr/>
        </p:nvPicPr>
        <p:blipFill>
          <a:blip r:embed="rId3">
            <a:extLst>
              <a:ext uri="{28A0092B-C50C-407E-A947-70E740481C1C}">
                <a14:useLocalDpi xmlns:a14="http://schemas.microsoft.com/office/drawing/2010/main" val="0"/>
              </a:ext>
            </a:extLst>
          </a:blip>
          <a:stretch>
            <a:fillRect/>
          </a:stretch>
        </p:blipFill>
        <p:spPr>
          <a:xfrm>
            <a:off x="5059800" y="584124"/>
            <a:ext cx="4084200" cy="3185976"/>
          </a:xfrm>
          <a:prstGeom prst="snip2DiagRect">
            <a:avLst>
              <a:gd name="adj1" fmla="val 0"/>
              <a:gd name="adj2" fmla="val 16667"/>
            </a:avLst>
          </a:prstGeom>
          <a:noFill/>
          <a:ln>
            <a:noFill/>
          </a:ln>
        </p:spPr>
      </p:pic>
      <p:grpSp>
        <p:nvGrpSpPr>
          <p:cNvPr id="451" name="Google Shape;451;p37"/>
          <p:cNvGrpSpPr/>
          <p:nvPr/>
        </p:nvGrpSpPr>
        <p:grpSpPr>
          <a:xfrm>
            <a:off x="833125" y="1810575"/>
            <a:ext cx="987245" cy="256500"/>
            <a:chOff x="713275" y="4065425"/>
            <a:chExt cx="987245" cy="256500"/>
          </a:xfrm>
        </p:grpSpPr>
        <p:sp>
          <p:nvSpPr>
            <p:cNvPr id="452" name="Google Shape;452;p37"/>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7"/>
          <p:cNvGrpSpPr/>
          <p:nvPr/>
        </p:nvGrpSpPr>
        <p:grpSpPr>
          <a:xfrm rot="10800000">
            <a:off x="5648375" y="3998200"/>
            <a:ext cx="3559050" cy="1211775"/>
            <a:chOff x="-365050" y="-837825"/>
            <a:chExt cx="3559050" cy="1211775"/>
          </a:xfrm>
        </p:grpSpPr>
        <p:cxnSp>
          <p:nvCxnSpPr>
            <p:cNvPr id="456" name="Google Shape;456;p37"/>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457" name="Google Shape;457;p37"/>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458" name="Google Shape;458;p37"/>
          <p:cNvGrpSpPr/>
          <p:nvPr/>
        </p:nvGrpSpPr>
        <p:grpSpPr>
          <a:xfrm>
            <a:off x="-76198" y="-75295"/>
            <a:ext cx="2009569" cy="973361"/>
            <a:chOff x="5205411" y="-75307"/>
            <a:chExt cx="1728661" cy="837300"/>
          </a:xfrm>
        </p:grpSpPr>
        <p:cxnSp>
          <p:nvCxnSpPr>
            <p:cNvPr id="459" name="Google Shape;459;p37"/>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0" name="Google Shape;460;p37"/>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1" name="Google Shape;461;p37"/>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462" name="Google Shape;462;p37"/>
          <p:cNvSpPr/>
          <p:nvPr/>
        </p:nvSpPr>
        <p:spPr>
          <a:xfrm>
            <a:off x="6749900" y="-18213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3831439" y="8580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4818745" y="6415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3354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4"/>
          <p:cNvSpPr/>
          <p:nvPr/>
        </p:nvSpPr>
        <p:spPr>
          <a:xfrm>
            <a:off x="4689025" y="1097900"/>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1965575" y="1097900"/>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Max and Min Fare noticed</a:t>
            </a:r>
            <a:endParaRPr dirty="0"/>
          </a:p>
        </p:txBody>
      </p:sp>
      <p:sp>
        <p:nvSpPr>
          <p:cNvPr id="892" name="Google Shape;892;p54"/>
          <p:cNvSpPr txBox="1">
            <a:spLocks noGrp="1"/>
          </p:cNvSpPr>
          <p:nvPr>
            <p:ph type="subTitle" idx="2"/>
          </p:nvPr>
        </p:nvSpPr>
        <p:spPr>
          <a:xfrm>
            <a:off x="969900" y="3391368"/>
            <a:ext cx="3827055" cy="1674118"/>
          </a:xfrm>
          <a:prstGeom prst="rect">
            <a:avLst/>
          </a:prstGeom>
        </p:spPr>
        <p:txBody>
          <a:bodyPr spcFirstLastPara="1" wrap="square" lIns="91425" tIns="91425" rIns="91425" bIns="91425" anchor="t" anchorCtr="0">
            <a:noAutofit/>
          </a:bodyPr>
          <a:lstStyle/>
          <a:p>
            <a:pPr marL="0" lvl="0" indent="0" algn="l"/>
            <a:r>
              <a:rPr lang="en-US" sz="1400" dirty="0"/>
              <a:t>The maximum fare recorded was $500 on a cloudy day with dense traffic conditions and a car in excellent condition. This ride occurred at 9 AM on September 12, 2011, with one passenger, driven by Deborah Lopez, and the user was Hector Christensen.</a:t>
            </a:r>
            <a:endParaRPr sz="1400" dirty="0"/>
          </a:p>
        </p:txBody>
      </p:sp>
      <p:sp>
        <p:nvSpPr>
          <p:cNvPr id="894" name="Google Shape;894;p54"/>
          <p:cNvSpPr txBox="1">
            <a:spLocks noGrp="1"/>
          </p:cNvSpPr>
          <p:nvPr>
            <p:ph type="subTitle" idx="4"/>
          </p:nvPr>
        </p:nvSpPr>
        <p:spPr>
          <a:xfrm>
            <a:off x="4796955" y="3391368"/>
            <a:ext cx="3740425" cy="1210326"/>
          </a:xfrm>
          <a:prstGeom prst="rect">
            <a:avLst/>
          </a:prstGeom>
        </p:spPr>
        <p:txBody>
          <a:bodyPr spcFirstLastPara="1" wrap="square" lIns="91425" tIns="91425" rIns="91425" bIns="91425" anchor="t" anchorCtr="0">
            <a:noAutofit/>
          </a:bodyPr>
          <a:lstStyle/>
          <a:p>
            <a:pPr marL="0" lvl="0" indent="0" algn="l"/>
            <a:r>
              <a:rPr lang="en-US" sz="1400" dirty="0"/>
              <a:t>Conversely, the minimum fare was -$45 on a rainy day with congested traffic and a car in good condition. This ride took place on February 19, 2010, with Tiffany Lloyd as the user and Kristin Roberts as the driver.</a:t>
            </a:r>
            <a:endParaRPr sz="1400" dirty="0"/>
          </a:p>
        </p:txBody>
      </p:sp>
      <p:pic>
        <p:nvPicPr>
          <p:cNvPr id="895" name="Google Shape;895;p54"/>
          <p:cNvPicPr preferRelativeResize="0"/>
          <p:nvPr/>
        </p:nvPicPr>
        <p:blipFill>
          <a:blip r:embed="rId3">
            <a:extLst>
              <a:ext uri="{28A0092B-C50C-407E-A947-70E740481C1C}">
                <a14:useLocalDpi xmlns:a14="http://schemas.microsoft.com/office/drawing/2010/main" val="0"/>
              </a:ext>
            </a:extLst>
          </a:blip>
          <a:stretch>
            <a:fillRect/>
          </a:stretch>
        </p:blipFill>
        <p:spPr>
          <a:xfrm>
            <a:off x="2190239" y="1365542"/>
            <a:ext cx="1914371" cy="1749976"/>
          </a:xfrm>
          <a:prstGeom prst="snip2DiagRect">
            <a:avLst>
              <a:gd name="adj1" fmla="val 0"/>
              <a:gd name="adj2" fmla="val 16667"/>
            </a:avLst>
          </a:prstGeom>
          <a:noFill/>
          <a:ln w="9525" cap="flat" cmpd="sng">
            <a:solidFill>
              <a:schemeClr val="accent2"/>
            </a:solidFill>
            <a:prstDash val="solid"/>
            <a:round/>
            <a:headEnd type="none" w="sm" len="sm"/>
            <a:tailEnd type="none" w="sm" len="sm"/>
          </a:ln>
        </p:spPr>
      </p:pic>
      <p:pic>
        <p:nvPicPr>
          <p:cNvPr id="896" name="Google Shape;896;p54"/>
          <p:cNvPicPr preferRelativeResize="0"/>
          <p:nvPr/>
        </p:nvPicPr>
        <p:blipFill>
          <a:blip r:embed="rId4">
            <a:extLst>
              <a:ext uri="{28A0092B-C50C-407E-A947-70E740481C1C}">
                <a14:useLocalDpi xmlns:a14="http://schemas.microsoft.com/office/drawing/2010/main" val="0"/>
              </a:ext>
            </a:extLst>
          </a:blip>
          <a:stretch>
            <a:fillRect/>
          </a:stretch>
        </p:blipFill>
        <p:spPr>
          <a:xfrm>
            <a:off x="5047225" y="1390650"/>
            <a:ext cx="1818032" cy="1749976"/>
          </a:xfrm>
          <a:prstGeom prst="snip2DiagRect">
            <a:avLst>
              <a:gd name="adj1" fmla="val 0"/>
              <a:gd name="adj2" fmla="val 16667"/>
            </a:avLst>
          </a:prstGeom>
          <a:noFill/>
          <a:ln w="9525" cap="flat" cmpd="sng">
            <a:solidFill>
              <a:schemeClr val="accent2"/>
            </a:solidFill>
            <a:prstDash val="solid"/>
            <a:round/>
            <a:headEnd type="none" w="sm" len="sm"/>
            <a:tailEnd type="none" w="sm" len="sm"/>
          </a:ln>
        </p:spPr>
      </p:pic>
      <p:grpSp>
        <p:nvGrpSpPr>
          <p:cNvPr id="897" name="Google Shape;897;p54"/>
          <p:cNvGrpSpPr/>
          <p:nvPr/>
        </p:nvGrpSpPr>
        <p:grpSpPr>
          <a:xfrm rot="-5400000">
            <a:off x="-845075" y="3137075"/>
            <a:ext cx="2840775" cy="1210176"/>
            <a:chOff x="-363475" y="-836226"/>
            <a:chExt cx="2840775" cy="1210176"/>
          </a:xfrm>
        </p:grpSpPr>
        <p:cxnSp>
          <p:nvCxnSpPr>
            <p:cNvPr id="898" name="Google Shape;898;p54"/>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899" name="Google Shape;899;p54"/>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grpSp>
        <p:nvGrpSpPr>
          <p:cNvPr id="900" name="Google Shape;900;p54"/>
          <p:cNvGrpSpPr/>
          <p:nvPr/>
        </p:nvGrpSpPr>
        <p:grpSpPr>
          <a:xfrm rot="5400000">
            <a:off x="7118525" y="815300"/>
            <a:ext cx="2840775" cy="1210176"/>
            <a:chOff x="-363475" y="-836226"/>
            <a:chExt cx="2840775" cy="1210176"/>
          </a:xfrm>
        </p:grpSpPr>
        <p:cxnSp>
          <p:nvCxnSpPr>
            <p:cNvPr id="901" name="Google Shape;901;p54"/>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902" name="Google Shape;902;p54"/>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sp>
        <p:nvSpPr>
          <p:cNvPr id="903" name="Google Shape;903;p54"/>
          <p:cNvSpPr/>
          <p:nvPr/>
        </p:nvSpPr>
        <p:spPr>
          <a:xfrm>
            <a:off x="5672125" y="1390650"/>
            <a:ext cx="1279800" cy="1257300"/>
          </a:xfrm>
          <a:prstGeom prst="snip2DiagRect">
            <a:avLst>
              <a:gd name="adj1" fmla="val 0"/>
              <a:gd name="adj2" fmla="val 2038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4"/>
          <p:cNvSpPr/>
          <p:nvPr/>
        </p:nvSpPr>
        <p:spPr>
          <a:xfrm>
            <a:off x="1552475" y="2168563"/>
            <a:ext cx="1279800" cy="1257300"/>
          </a:xfrm>
          <a:prstGeom prst="snip2DiagRect">
            <a:avLst>
              <a:gd name="adj1" fmla="val 0"/>
              <a:gd name="adj2" fmla="val 2038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54"/>
          <p:cNvGrpSpPr/>
          <p:nvPr/>
        </p:nvGrpSpPr>
        <p:grpSpPr>
          <a:xfrm>
            <a:off x="7536625" y="2240530"/>
            <a:ext cx="987245" cy="256500"/>
            <a:chOff x="713275" y="4065425"/>
            <a:chExt cx="987245" cy="256500"/>
          </a:xfrm>
        </p:grpSpPr>
        <p:sp>
          <p:nvSpPr>
            <p:cNvPr id="906" name="Google Shape;906;p54"/>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4"/>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4"/>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4"/>
          <p:cNvGrpSpPr/>
          <p:nvPr/>
        </p:nvGrpSpPr>
        <p:grpSpPr>
          <a:xfrm>
            <a:off x="713400" y="1302463"/>
            <a:ext cx="987245" cy="256500"/>
            <a:chOff x="713275" y="4065425"/>
            <a:chExt cx="987245" cy="256500"/>
          </a:xfrm>
        </p:grpSpPr>
        <p:sp>
          <p:nvSpPr>
            <p:cNvPr id="910" name="Google Shape;910;p54"/>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4"/>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4"/>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1652964"/>
      </p:ext>
    </p:extLst>
  </p:cSld>
  <p:clrMapOvr>
    <a:masterClrMapping/>
  </p:clrMapOvr>
  <p:transition spd="slow">
    <p:randomBar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50"/>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Distance Story</a:t>
            </a:r>
            <a:endParaRPr dirty="0"/>
          </a:p>
        </p:txBody>
      </p:sp>
      <p:sp>
        <p:nvSpPr>
          <p:cNvPr id="753" name="Google Shape;753;p50"/>
          <p:cNvSpPr/>
          <p:nvPr/>
        </p:nvSpPr>
        <p:spPr>
          <a:xfrm>
            <a:off x="166914" y="1187550"/>
            <a:ext cx="7977111" cy="34167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4" name="Google Shape;754;p50"/>
          <p:cNvPicPr preferRelativeResize="0"/>
          <p:nvPr/>
        </p:nvPicPr>
        <p:blipFill rotWithShape="1">
          <a:blip r:embed="rId3">
            <a:alphaModFix/>
          </a:blip>
          <a:srcRect t="12172" b="12172"/>
          <a:stretch/>
        </p:blipFill>
        <p:spPr>
          <a:xfrm>
            <a:off x="248575" y="1523194"/>
            <a:ext cx="3615899" cy="2312400"/>
          </a:xfrm>
          <a:prstGeom prst="rect">
            <a:avLst/>
          </a:prstGeom>
          <a:noFill/>
          <a:ln>
            <a:noFill/>
          </a:ln>
        </p:spPr>
      </p:pic>
      <p:sp>
        <p:nvSpPr>
          <p:cNvPr id="755" name="Google Shape;755;p50"/>
          <p:cNvSpPr/>
          <p:nvPr/>
        </p:nvSpPr>
        <p:spPr>
          <a:xfrm>
            <a:off x="1644939" y="2371594"/>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rot="5400000">
            <a:off x="1853274" y="2613786"/>
            <a:ext cx="246900" cy="159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txBox="1"/>
          <p:nvPr/>
        </p:nvSpPr>
        <p:spPr>
          <a:xfrm>
            <a:off x="5580975" y="1823344"/>
            <a:ext cx="21846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dirty="0">
              <a:solidFill>
                <a:schemeClr val="lt1"/>
              </a:solidFill>
              <a:latin typeface="Share Tech"/>
              <a:ea typeface="Share Tech"/>
              <a:cs typeface="Share Tech"/>
              <a:sym typeface="Share Tech"/>
            </a:endParaRPr>
          </a:p>
        </p:txBody>
      </p:sp>
      <p:sp>
        <p:nvSpPr>
          <p:cNvPr id="758" name="Google Shape;758;p50"/>
          <p:cNvSpPr txBox="1"/>
          <p:nvPr/>
        </p:nvSpPr>
        <p:spPr>
          <a:xfrm>
            <a:off x="4031078" y="1462835"/>
            <a:ext cx="3946342" cy="2708403"/>
          </a:xfrm>
          <a:prstGeom prst="rect">
            <a:avLst/>
          </a:prstGeom>
          <a:noFill/>
          <a:ln>
            <a:noFill/>
          </a:ln>
        </p:spPr>
        <p:txBody>
          <a:bodyPr spcFirstLastPara="1" wrap="square" lIns="91425" tIns="91425" rIns="91425" bIns="91425" anchor="t" anchorCtr="0">
            <a:spAutoFit/>
          </a:bodyPr>
          <a:lstStyle/>
          <a:p>
            <a:pPr lvl="0"/>
            <a:r>
              <a:rPr lang="en-US" sz="1600" b="1" dirty="0">
                <a:solidFill>
                  <a:schemeClr val="lt1"/>
                </a:solidFill>
                <a:latin typeface="Abel"/>
                <a:ea typeface="Abel"/>
                <a:cs typeface="Abel"/>
                <a:sym typeface="Abel"/>
              </a:rPr>
              <a:t>Distance and Fare Analysis</a:t>
            </a:r>
            <a:r>
              <a:rPr lang="en-US" sz="1600" b="1" dirty="0" smtClean="0">
                <a:solidFill>
                  <a:schemeClr val="lt1"/>
                </a:solidFill>
                <a:latin typeface="Abel"/>
                <a:ea typeface="Abel"/>
                <a:cs typeface="Abel"/>
                <a:sym typeface="Abel"/>
              </a:rPr>
              <a:t>:</a:t>
            </a:r>
          </a:p>
          <a:p>
            <a:pPr lvl="0"/>
            <a:r>
              <a:rPr lang="en-US" sz="1200" dirty="0" smtClean="0">
                <a:solidFill>
                  <a:schemeClr val="lt1"/>
                </a:solidFill>
                <a:latin typeface="Abel"/>
                <a:ea typeface="Abel"/>
                <a:cs typeface="Abel"/>
                <a:sym typeface="Abel"/>
              </a:rPr>
              <a:t>The </a:t>
            </a:r>
            <a:r>
              <a:rPr lang="en-US" sz="1200" dirty="0">
                <a:solidFill>
                  <a:schemeClr val="lt1"/>
                </a:solidFill>
                <a:latin typeface="Abel"/>
                <a:ea typeface="Abel"/>
                <a:cs typeface="Abel"/>
                <a:sym typeface="Abel"/>
              </a:rPr>
              <a:t>analysis of ride distances showed that all locations had similar distribution patterns, aligning closely with fare amounts, which suggests a consistent pricing model. Among the locations, trips to JFK had the longest average distance, while trips within NYC had the shortest, though the differences were slight</a:t>
            </a:r>
            <a:r>
              <a:rPr lang="en-US" sz="1200" dirty="0" smtClean="0">
                <a:solidFill>
                  <a:schemeClr val="lt1"/>
                </a:solidFill>
                <a:latin typeface="Abel"/>
                <a:ea typeface="Abel"/>
                <a:cs typeface="Abel"/>
                <a:sym typeface="Abel"/>
              </a:rPr>
              <a:t>.</a:t>
            </a:r>
          </a:p>
          <a:p>
            <a:pPr lvl="0"/>
            <a:r>
              <a:rPr lang="en-US" sz="1600" b="1" dirty="0" smtClean="0">
                <a:solidFill>
                  <a:schemeClr val="lt1"/>
                </a:solidFill>
                <a:latin typeface="Abel"/>
                <a:ea typeface="Abel"/>
                <a:cs typeface="Abel"/>
                <a:sym typeface="Abel"/>
              </a:rPr>
              <a:t>Bearing </a:t>
            </a:r>
            <a:r>
              <a:rPr lang="en-US" sz="1600" b="1" dirty="0">
                <a:solidFill>
                  <a:schemeClr val="lt1"/>
                </a:solidFill>
                <a:latin typeface="Abel"/>
                <a:ea typeface="Abel"/>
                <a:cs typeface="Abel"/>
                <a:sym typeface="Abel"/>
              </a:rPr>
              <a:t>Distribution</a:t>
            </a:r>
            <a:r>
              <a:rPr lang="en-US" sz="1600" b="1" dirty="0" smtClean="0">
                <a:solidFill>
                  <a:schemeClr val="lt1"/>
                </a:solidFill>
                <a:latin typeface="Abel"/>
                <a:ea typeface="Abel"/>
                <a:cs typeface="Abel"/>
                <a:sym typeface="Abel"/>
              </a:rPr>
              <a:t>:</a:t>
            </a:r>
          </a:p>
          <a:p>
            <a:pPr lvl="0"/>
            <a:r>
              <a:rPr lang="en-US" sz="1200" dirty="0" smtClean="0">
                <a:solidFill>
                  <a:schemeClr val="lt1"/>
                </a:solidFill>
                <a:latin typeface="Abel"/>
                <a:ea typeface="Abel"/>
                <a:cs typeface="Abel"/>
                <a:sym typeface="Abel"/>
              </a:rPr>
              <a:t>The </a:t>
            </a:r>
            <a:r>
              <a:rPr lang="en-US" sz="1200" dirty="0">
                <a:solidFill>
                  <a:schemeClr val="lt1"/>
                </a:solidFill>
                <a:latin typeface="Abel"/>
                <a:ea typeface="Abel"/>
                <a:cs typeface="Abel"/>
                <a:sym typeface="Abel"/>
              </a:rPr>
              <a:t>distribution of bearings highlighted a dominant direction, with the most common bearing at -0.6 radians, indicating a preferred travel route. Conversely, the least common bearing was at 1.4 radians, suggesting fewer trips were taken in that direction.</a:t>
            </a:r>
            <a:endParaRPr sz="1200" dirty="0">
              <a:solidFill>
                <a:schemeClr val="lt1"/>
              </a:solidFill>
              <a:latin typeface="Abel"/>
              <a:ea typeface="Abel"/>
              <a:cs typeface="Abel"/>
              <a:sym typeface="Abel"/>
            </a:endParaRPr>
          </a:p>
        </p:txBody>
      </p:sp>
      <p:grpSp>
        <p:nvGrpSpPr>
          <p:cNvPr id="759" name="Google Shape;759;p50"/>
          <p:cNvGrpSpPr/>
          <p:nvPr/>
        </p:nvGrpSpPr>
        <p:grpSpPr>
          <a:xfrm>
            <a:off x="4593730" y="603125"/>
            <a:ext cx="987245" cy="256500"/>
            <a:chOff x="713275" y="4065425"/>
            <a:chExt cx="987245" cy="256500"/>
          </a:xfrm>
        </p:grpSpPr>
        <p:sp>
          <p:nvSpPr>
            <p:cNvPr id="760" name="Google Shape;760;p50"/>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0"/>
          <p:cNvGrpSpPr/>
          <p:nvPr/>
        </p:nvGrpSpPr>
        <p:grpSpPr>
          <a:xfrm>
            <a:off x="2733253" y="4171238"/>
            <a:ext cx="987245" cy="256500"/>
            <a:chOff x="713275" y="4065425"/>
            <a:chExt cx="987245" cy="256500"/>
          </a:xfrm>
        </p:grpSpPr>
        <p:sp>
          <p:nvSpPr>
            <p:cNvPr id="764" name="Google Shape;764;p50"/>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17879230"/>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49"/>
          <p:cNvSpPr txBox="1">
            <a:spLocks noGrp="1"/>
          </p:cNvSpPr>
          <p:nvPr>
            <p:ph type="title"/>
          </p:nvPr>
        </p:nvSpPr>
        <p:spPr>
          <a:xfrm>
            <a:off x="474504" y="2303042"/>
            <a:ext cx="7717200" cy="572700"/>
          </a:xfrm>
          <a:prstGeom prst="rect">
            <a:avLst/>
          </a:prstGeom>
        </p:spPr>
        <p:txBody>
          <a:bodyPr spcFirstLastPara="1" wrap="square" lIns="91425" tIns="91425" rIns="91425" bIns="91425" anchor="t" anchorCtr="0">
            <a:noAutofit/>
          </a:bodyPr>
          <a:lstStyle/>
          <a:p>
            <a:pPr lvl="0"/>
            <a:r>
              <a:rPr lang="en-US" sz="4000" dirty="0" smtClean="0"/>
              <a:t>Recommendations</a:t>
            </a:r>
            <a:endParaRPr sz="4000" dirty="0"/>
          </a:p>
        </p:txBody>
      </p:sp>
      <p:sp>
        <p:nvSpPr>
          <p:cNvPr id="731" name="Google Shape;731;p49"/>
          <p:cNvSpPr txBox="1">
            <a:spLocks noGrp="1"/>
          </p:cNvSpPr>
          <p:nvPr>
            <p:ph type="subTitle" idx="1"/>
          </p:nvPr>
        </p:nvSpPr>
        <p:spPr>
          <a:xfrm>
            <a:off x="474504" y="3032330"/>
            <a:ext cx="4266566" cy="1416000"/>
          </a:xfrm>
          <a:prstGeom prst="rect">
            <a:avLst/>
          </a:prstGeom>
        </p:spPr>
        <p:txBody>
          <a:bodyPr spcFirstLastPara="1" wrap="square" lIns="91425" tIns="91425" rIns="91425" bIns="91425" anchor="t" anchorCtr="0">
            <a:noAutofit/>
          </a:bodyPr>
          <a:lstStyle/>
          <a:p>
            <a:pPr marL="0" lvl="0" indent="0"/>
            <a:r>
              <a:rPr lang="en-US" dirty="0"/>
              <a:t>Actionable Insights for Operational Improvement and Growth</a:t>
            </a:r>
            <a:endParaRPr dirty="0"/>
          </a:p>
        </p:txBody>
      </p:sp>
      <p:pic>
        <p:nvPicPr>
          <p:cNvPr id="732" name="Google Shape;732;p49"/>
          <p:cNvPicPr preferRelativeResize="0"/>
          <p:nvPr/>
        </p:nvPicPr>
        <p:blipFill>
          <a:blip r:embed="rId3">
            <a:extLst>
              <a:ext uri="{28A0092B-C50C-407E-A947-70E740481C1C}">
                <a14:useLocalDpi xmlns:a14="http://schemas.microsoft.com/office/drawing/2010/main" val="0"/>
              </a:ext>
            </a:extLst>
          </a:blip>
          <a:stretch>
            <a:fillRect/>
          </a:stretch>
        </p:blipFill>
        <p:spPr>
          <a:xfrm>
            <a:off x="4741070" y="1165163"/>
            <a:ext cx="4402930" cy="2619722"/>
          </a:xfrm>
          <a:prstGeom prst="snip2DiagRect">
            <a:avLst>
              <a:gd name="adj1" fmla="val 0"/>
              <a:gd name="adj2" fmla="val 16667"/>
            </a:avLst>
          </a:prstGeom>
          <a:noFill/>
          <a:ln>
            <a:noFill/>
          </a:ln>
        </p:spPr>
      </p:pic>
      <p:grpSp>
        <p:nvGrpSpPr>
          <p:cNvPr id="735" name="Google Shape;735;p49"/>
          <p:cNvGrpSpPr/>
          <p:nvPr/>
        </p:nvGrpSpPr>
        <p:grpSpPr>
          <a:xfrm rot="5400000">
            <a:off x="-147369" y="3163012"/>
            <a:ext cx="987245" cy="256500"/>
            <a:chOff x="713275" y="4065425"/>
            <a:chExt cx="987245" cy="256500"/>
          </a:xfrm>
        </p:grpSpPr>
        <p:sp>
          <p:nvSpPr>
            <p:cNvPr id="736" name="Google Shape;736;p49"/>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9"/>
          <p:cNvGrpSpPr/>
          <p:nvPr/>
        </p:nvGrpSpPr>
        <p:grpSpPr>
          <a:xfrm rot="10800000" flipH="1">
            <a:off x="5713737" y="3998219"/>
            <a:ext cx="3100650" cy="1211775"/>
            <a:chOff x="-365050" y="-837825"/>
            <a:chExt cx="3100650" cy="1211775"/>
          </a:xfrm>
        </p:grpSpPr>
        <p:cxnSp>
          <p:nvCxnSpPr>
            <p:cNvPr id="740" name="Google Shape;740;p49"/>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741" name="Google Shape;741;p49"/>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cxnSp>
        <p:nvCxnSpPr>
          <p:cNvPr id="742" name="Google Shape;742;p49"/>
          <p:cNvCxnSpPr/>
          <p:nvPr/>
        </p:nvCxnSpPr>
        <p:spPr>
          <a:xfrm rot="10800000" flipH="1">
            <a:off x="4132833" y="4525451"/>
            <a:ext cx="648300" cy="648300"/>
          </a:xfrm>
          <a:prstGeom prst="straightConnector1">
            <a:avLst/>
          </a:prstGeom>
          <a:noFill/>
          <a:ln w="9525" cap="flat" cmpd="sng">
            <a:solidFill>
              <a:schemeClr val="accent2"/>
            </a:solidFill>
            <a:prstDash val="solid"/>
            <a:round/>
            <a:headEnd type="none" w="med" len="med"/>
            <a:tailEnd type="oval" w="med" len="med"/>
          </a:ln>
        </p:spPr>
      </p:cxnSp>
      <p:cxnSp>
        <p:nvCxnSpPr>
          <p:cNvPr id="743" name="Google Shape;743;p49"/>
          <p:cNvCxnSpPr/>
          <p:nvPr/>
        </p:nvCxnSpPr>
        <p:spPr>
          <a:xfrm rot="10800000" flipH="1">
            <a:off x="4688670" y="4525451"/>
            <a:ext cx="648300" cy="648300"/>
          </a:xfrm>
          <a:prstGeom prst="straightConnector1">
            <a:avLst/>
          </a:prstGeom>
          <a:noFill/>
          <a:ln w="9525" cap="flat" cmpd="sng">
            <a:solidFill>
              <a:schemeClr val="accent2"/>
            </a:solidFill>
            <a:prstDash val="solid"/>
            <a:round/>
            <a:headEnd type="none" w="med" len="med"/>
            <a:tailEnd type="oval" w="med" len="med"/>
          </a:ln>
        </p:spPr>
      </p:cxnSp>
      <p:cxnSp>
        <p:nvCxnSpPr>
          <p:cNvPr id="744" name="Google Shape;744;p49"/>
          <p:cNvCxnSpPr/>
          <p:nvPr/>
        </p:nvCxnSpPr>
        <p:spPr>
          <a:xfrm rot="10800000" flipH="1">
            <a:off x="5244506" y="4525451"/>
            <a:ext cx="648300" cy="648300"/>
          </a:xfrm>
          <a:prstGeom prst="straightConnector1">
            <a:avLst/>
          </a:prstGeom>
          <a:noFill/>
          <a:ln w="9525" cap="flat" cmpd="sng">
            <a:solidFill>
              <a:schemeClr val="accent2"/>
            </a:solidFill>
            <a:prstDash val="solid"/>
            <a:round/>
            <a:headEnd type="none" w="med" len="med"/>
            <a:tailEnd type="oval" w="med" len="med"/>
          </a:ln>
        </p:spPr>
      </p:cxnSp>
      <p:grpSp>
        <p:nvGrpSpPr>
          <p:cNvPr id="745" name="Google Shape;745;p49"/>
          <p:cNvGrpSpPr/>
          <p:nvPr/>
        </p:nvGrpSpPr>
        <p:grpSpPr>
          <a:xfrm flipH="1">
            <a:off x="2870337" y="-41890"/>
            <a:ext cx="2753388" cy="813426"/>
            <a:chOff x="-17788" y="-490569"/>
            <a:chExt cx="2753388" cy="864519"/>
          </a:xfrm>
        </p:grpSpPr>
        <p:cxnSp>
          <p:nvCxnSpPr>
            <p:cNvPr id="746" name="Google Shape;746;p49"/>
            <p:cNvCxnSpPr/>
            <p:nvPr/>
          </p:nvCxnSpPr>
          <p:spPr>
            <a:xfrm>
              <a:off x="-17788" y="-490569"/>
              <a:ext cx="860700" cy="860700"/>
            </a:xfrm>
            <a:prstGeom prst="straightConnector1">
              <a:avLst/>
            </a:prstGeom>
            <a:noFill/>
            <a:ln w="9525" cap="flat" cmpd="sng">
              <a:solidFill>
                <a:schemeClr val="accent2"/>
              </a:solidFill>
              <a:prstDash val="solid"/>
              <a:round/>
              <a:headEnd type="none" w="med" len="med"/>
              <a:tailEnd type="none" w="med" len="med"/>
            </a:ln>
          </p:spPr>
        </p:cxnSp>
        <p:cxnSp>
          <p:nvCxnSpPr>
            <p:cNvPr id="747" name="Google Shape;747;p49"/>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sp>
        <p:nvSpPr>
          <p:cNvPr id="20" name="Google Shape;360;p34"/>
          <p:cNvSpPr/>
          <p:nvPr/>
        </p:nvSpPr>
        <p:spPr>
          <a:xfrm>
            <a:off x="863081" y="1030154"/>
            <a:ext cx="2107500" cy="11163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p34"/>
          <p:cNvSpPr/>
          <p:nvPr/>
        </p:nvSpPr>
        <p:spPr>
          <a:xfrm>
            <a:off x="550488" y="1030154"/>
            <a:ext cx="2107500" cy="11163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3;p34"/>
          <p:cNvSpPr txBox="1">
            <a:spLocks/>
          </p:cNvSpPr>
          <p:nvPr/>
        </p:nvSpPr>
        <p:spPr>
          <a:xfrm>
            <a:off x="969898" y="1038241"/>
            <a:ext cx="1234500" cy="110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 sz="6000" dirty="0" smtClean="0">
                <a:solidFill>
                  <a:schemeClr val="dk2"/>
                </a:solidFill>
              </a:rPr>
              <a:t>06</a:t>
            </a:r>
            <a:endParaRPr lang="en" sz="6000" dirty="0">
              <a:solidFill>
                <a:schemeClr val="dk2"/>
              </a:solidFill>
            </a:endParaRPr>
          </a:p>
        </p:txBody>
      </p:sp>
    </p:spTree>
    <p:extLst>
      <p:ext uri="{BB962C8B-B14F-4D97-AF65-F5344CB8AC3E}">
        <p14:creationId xmlns:p14="http://schemas.microsoft.com/office/powerpoint/2010/main" val="634738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72533" y="349521"/>
            <a:ext cx="4039500" cy="615600"/>
          </a:xfrm>
          <a:prstGeom prst="rect">
            <a:avLst/>
          </a:prstGeom>
        </p:spPr>
        <p:txBody>
          <a:bodyPr spcFirstLastPara="1" wrap="square" lIns="91425" tIns="91425" rIns="91425" bIns="91425" anchor="b" anchorCtr="0">
            <a:noAutofit/>
          </a:bodyPr>
          <a:lstStyle/>
          <a:p>
            <a:pPr lvl="0"/>
            <a:r>
              <a:rPr lang="en-US" dirty="0"/>
              <a:t>Recommendations</a:t>
            </a:r>
            <a:endParaRPr dirty="0"/>
          </a:p>
        </p:txBody>
      </p:sp>
      <p:sp>
        <p:nvSpPr>
          <p:cNvPr id="449" name="Google Shape;449;p37"/>
          <p:cNvSpPr txBox="1">
            <a:spLocks noGrp="1"/>
          </p:cNvSpPr>
          <p:nvPr>
            <p:ph type="subTitle" idx="1"/>
          </p:nvPr>
        </p:nvSpPr>
        <p:spPr>
          <a:xfrm>
            <a:off x="78458" y="1213386"/>
            <a:ext cx="5144286" cy="3674388"/>
          </a:xfrm>
          <a:prstGeom prst="rect">
            <a:avLst/>
          </a:prstGeom>
        </p:spPr>
        <p:txBody>
          <a:bodyPr spcFirstLastPara="1" wrap="square" lIns="91425" tIns="91425" rIns="91425" bIns="91425" anchor="t" anchorCtr="0">
            <a:noAutofit/>
          </a:bodyPr>
          <a:lstStyle/>
          <a:p>
            <a:pPr marL="0" lvl="0" indent="0">
              <a:spcAft>
                <a:spcPts val="1200"/>
              </a:spcAft>
            </a:pPr>
            <a:r>
              <a:rPr lang="en-US" sz="1200" b="1" dirty="0"/>
              <a:t>Increase Brand </a:t>
            </a:r>
            <a:r>
              <a:rPr lang="en-US" sz="1200" b="1" dirty="0" smtClean="0"/>
              <a:t>Awareness:</a:t>
            </a:r>
          </a:p>
          <a:p>
            <a:pPr marL="0" lvl="0" indent="0">
              <a:spcAft>
                <a:spcPts val="1200"/>
              </a:spcAft>
            </a:pPr>
            <a:r>
              <a:rPr lang="en-US" sz="1200" dirty="0" smtClean="0"/>
              <a:t>Launch </a:t>
            </a:r>
            <a:r>
              <a:rPr lang="en-US" sz="1200" dirty="0"/>
              <a:t>marketing campaigns and referral programs to attract more drivers and users</a:t>
            </a:r>
            <a:r>
              <a:rPr lang="en-US" sz="1200" dirty="0" smtClean="0"/>
              <a:t>.</a:t>
            </a:r>
          </a:p>
          <a:p>
            <a:pPr marL="0" lvl="0" indent="0">
              <a:spcAft>
                <a:spcPts val="1200"/>
              </a:spcAft>
            </a:pPr>
            <a:r>
              <a:rPr lang="en-US" sz="1200" b="1" dirty="0" smtClean="0"/>
              <a:t>Driver </a:t>
            </a:r>
            <a:r>
              <a:rPr lang="en-US" sz="1200" b="1" dirty="0"/>
              <a:t>Performance Optimization</a:t>
            </a:r>
            <a:r>
              <a:rPr lang="en-US" sz="1200" b="1" dirty="0" smtClean="0"/>
              <a:t>:</a:t>
            </a:r>
          </a:p>
          <a:p>
            <a:pPr marL="0" lvl="0" indent="0">
              <a:spcAft>
                <a:spcPts val="1200"/>
              </a:spcAft>
            </a:pPr>
            <a:r>
              <a:rPr lang="en-US" sz="1200" dirty="0" smtClean="0"/>
              <a:t>Develop </a:t>
            </a:r>
            <a:r>
              <a:rPr lang="en-US" sz="1200" dirty="0"/>
              <a:t>training programs based on successful drivers like Michael Smith to boost engagement</a:t>
            </a:r>
            <a:r>
              <a:rPr lang="en-US" sz="1200" dirty="0" smtClean="0"/>
              <a:t>.</a:t>
            </a:r>
          </a:p>
          <a:p>
            <a:pPr marL="0" lvl="0" indent="0">
              <a:spcAft>
                <a:spcPts val="1200"/>
              </a:spcAft>
            </a:pPr>
            <a:r>
              <a:rPr lang="en-US" sz="1200" b="1" dirty="0" smtClean="0"/>
              <a:t>Vehicle </a:t>
            </a:r>
            <a:r>
              <a:rPr lang="en-US" sz="1200" b="1" dirty="0"/>
              <a:t>Maintenance and Quality Control</a:t>
            </a:r>
            <a:r>
              <a:rPr lang="en-US" sz="1200" b="1" dirty="0" smtClean="0"/>
              <a:t>:</a:t>
            </a:r>
          </a:p>
          <a:p>
            <a:pPr marL="0" lvl="0" indent="0">
              <a:spcAft>
                <a:spcPts val="1200"/>
              </a:spcAft>
            </a:pPr>
            <a:r>
              <a:rPr lang="en-US" sz="1200" dirty="0" smtClean="0"/>
              <a:t>Implement </a:t>
            </a:r>
            <a:r>
              <a:rPr lang="en-US" sz="1200" dirty="0"/>
              <a:t>regular inspections to keep vehicles in good to excellent condition</a:t>
            </a:r>
            <a:r>
              <a:rPr lang="en-US" sz="1200" dirty="0" smtClean="0"/>
              <a:t>.</a:t>
            </a:r>
          </a:p>
          <a:p>
            <a:pPr marL="0" lvl="0" indent="0">
              <a:spcAft>
                <a:spcPts val="1200"/>
              </a:spcAft>
            </a:pPr>
            <a:r>
              <a:rPr lang="en-US" sz="1200" b="1" dirty="0" smtClean="0"/>
              <a:t>Weather </a:t>
            </a:r>
            <a:r>
              <a:rPr lang="en-US" sz="1200" b="1" dirty="0"/>
              <a:t>and Traffic Preparedness</a:t>
            </a:r>
            <a:r>
              <a:rPr lang="en-US" sz="1200" b="1" dirty="0" smtClean="0"/>
              <a:t>:</a:t>
            </a:r>
          </a:p>
          <a:p>
            <a:pPr marL="0" lvl="0" indent="0">
              <a:spcAft>
                <a:spcPts val="1200"/>
              </a:spcAft>
            </a:pPr>
            <a:r>
              <a:rPr lang="en-US" sz="1200" dirty="0" smtClean="0"/>
              <a:t>Implement </a:t>
            </a:r>
            <a:r>
              <a:rPr lang="en-US" sz="1200" dirty="0"/>
              <a:t>surge pricing and train drivers for adverse weather and traffic conditions</a:t>
            </a:r>
            <a:r>
              <a:rPr lang="en-US" sz="1200" dirty="0" smtClean="0"/>
              <a:t>.</a:t>
            </a:r>
          </a:p>
          <a:p>
            <a:pPr marL="0" lvl="0" indent="0">
              <a:spcAft>
                <a:spcPts val="1200"/>
              </a:spcAft>
            </a:pPr>
            <a:r>
              <a:rPr lang="en-US" sz="1200" b="1" dirty="0" smtClean="0"/>
              <a:t>Optimize </a:t>
            </a:r>
            <a:r>
              <a:rPr lang="en-US" sz="1200" b="1" dirty="0"/>
              <a:t>Ride Scheduling and Availability</a:t>
            </a:r>
            <a:r>
              <a:rPr lang="en-US" sz="1200" b="1" dirty="0" smtClean="0"/>
              <a:t>:</a:t>
            </a:r>
          </a:p>
          <a:p>
            <a:pPr marL="0" lvl="0" indent="0">
              <a:spcAft>
                <a:spcPts val="1200"/>
              </a:spcAft>
            </a:pPr>
            <a:r>
              <a:rPr lang="en-US" sz="1200" dirty="0" smtClean="0"/>
              <a:t>Align </a:t>
            </a:r>
            <a:r>
              <a:rPr lang="en-US" sz="1200" dirty="0"/>
              <a:t>driver schedules with peak demand times, especially Fridays and evenings.</a:t>
            </a:r>
            <a:endParaRPr sz="1200" dirty="0"/>
          </a:p>
        </p:txBody>
      </p:sp>
      <p:pic>
        <p:nvPicPr>
          <p:cNvPr id="450" name="Google Shape;450;p37"/>
          <p:cNvPicPr preferRelativeResize="0"/>
          <p:nvPr/>
        </p:nvPicPr>
        <p:blipFill>
          <a:blip r:embed="rId3">
            <a:extLst>
              <a:ext uri="{28A0092B-C50C-407E-A947-70E740481C1C}">
                <a14:useLocalDpi xmlns:a14="http://schemas.microsoft.com/office/drawing/2010/main" val="0"/>
              </a:ext>
            </a:extLst>
          </a:blip>
          <a:stretch>
            <a:fillRect/>
          </a:stretch>
        </p:blipFill>
        <p:spPr>
          <a:xfrm>
            <a:off x="5059800" y="1028430"/>
            <a:ext cx="4084200" cy="2730769"/>
          </a:xfrm>
          <a:prstGeom prst="snip2DiagRect">
            <a:avLst>
              <a:gd name="adj1" fmla="val 0"/>
              <a:gd name="adj2" fmla="val 16667"/>
            </a:avLst>
          </a:prstGeom>
          <a:noFill/>
          <a:ln>
            <a:noFill/>
          </a:ln>
        </p:spPr>
      </p:pic>
      <p:grpSp>
        <p:nvGrpSpPr>
          <p:cNvPr id="451" name="Google Shape;451;p37"/>
          <p:cNvGrpSpPr/>
          <p:nvPr/>
        </p:nvGrpSpPr>
        <p:grpSpPr>
          <a:xfrm>
            <a:off x="5838329" y="4631274"/>
            <a:ext cx="987245" cy="256500"/>
            <a:chOff x="713275" y="4065425"/>
            <a:chExt cx="987245" cy="256500"/>
          </a:xfrm>
        </p:grpSpPr>
        <p:sp>
          <p:nvSpPr>
            <p:cNvPr id="452" name="Google Shape;452;p37"/>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7"/>
          <p:cNvGrpSpPr/>
          <p:nvPr/>
        </p:nvGrpSpPr>
        <p:grpSpPr>
          <a:xfrm rot="10800000">
            <a:off x="5648375" y="3998200"/>
            <a:ext cx="3559050" cy="1211775"/>
            <a:chOff x="-365050" y="-837825"/>
            <a:chExt cx="3559050" cy="1211775"/>
          </a:xfrm>
        </p:grpSpPr>
        <p:cxnSp>
          <p:nvCxnSpPr>
            <p:cNvPr id="456" name="Google Shape;456;p37"/>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457" name="Google Shape;457;p37"/>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458" name="Google Shape;458;p37"/>
          <p:cNvGrpSpPr/>
          <p:nvPr/>
        </p:nvGrpSpPr>
        <p:grpSpPr>
          <a:xfrm>
            <a:off x="2284161" y="-93056"/>
            <a:ext cx="2009569" cy="973361"/>
            <a:chOff x="5205411" y="-75307"/>
            <a:chExt cx="1728661" cy="837300"/>
          </a:xfrm>
        </p:grpSpPr>
        <p:cxnSp>
          <p:nvCxnSpPr>
            <p:cNvPr id="459" name="Google Shape;459;p37"/>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0" name="Google Shape;460;p37"/>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1" name="Google Shape;461;p37"/>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462" name="Google Shape;462;p37"/>
          <p:cNvSpPr/>
          <p:nvPr/>
        </p:nvSpPr>
        <p:spPr>
          <a:xfrm>
            <a:off x="6749900" y="-18213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3831439" y="8580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4818745" y="6415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6107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64566" y="460771"/>
            <a:ext cx="4039500" cy="615600"/>
          </a:xfrm>
          <a:prstGeom prst="rect">
            <a:avLst/>
          </a:prstGeom>
        </p:spPr>
        <p:txBody>
          <a:bodyPr spcFirstLastPara="1" wrap="square" lIns="91425" tIns="91425" rIns="91425" bIns="91425" anchor="b" anchorCtr="0">
            <a:noAutofit/>
          </a:bodyPr>
          <a:lstStyle/>
          <a:p>
            <a:pPr lvl="0"/>
            <a:r>
              <a:rPr lang="en-US" dirty="0"/>
              <a:t>Recommendations</a:t>
            </a:r>
            <a:endParaRPr dirty="0"/>
          </a:p>
        </p:txBody>
      </p:sp>
      <p:sp>
        <p:nvSpPr>
          <p:cNvPr id="449" name="Google Shape;449;p37"/>
          <p:cNvSpPr txBox="1">
            <a:spLocks noGrp="1"/>
          </p:cNvSpPr>
          <p:nvPr>
            <p:ph type="subTitle" idx="1"/>
          </p:nvPr>
        </p:nvSpPr>
        <p:spPr>
          <a:xfrm>
            <a:off x="98373" y="1329261"/>
            <a:ext cx="5144286" cy="3674388"/>
          </a:xfrm>
          <a:prstGeom prst="rect">
            <a:avLst/>
          </a:prstGeom>
        </p:spPr>
        <p:txBody>
          <a:bodyPr spcFirstLastPara="1" wrap="square" lIns="91425" tIns="91425" rIns="91425" bIns="91425" anchor="t" anchorCtr="0">
            <a:noAutofit/>
          </a:bodyPr>
          <a:lstStyle/>
          <a:p>
            <a:pPr marL="0" lvl="0" indent="0">
              <a:spcAft>
                <a:spcPts val="1200"/>
              </a:spcAft>
            </a:pPr>
            <a:r>
              <a:rPr lang="en-US" sz="1200" b="1" dirty="0"/>
              <a:t>Fare Structure and Pricing Strategies</a:t>
            </a:r>
            <a:r>
              <a:rPr lang="en-US" sz="1200" b="1" dirty="0" smtClean="0"/>
              <a:t>:</a:t>
            </a:r>
          </a:p>
          <a:p>
            <a:pPr marL="0" lvl="0" indent="0">
              <a:spcAft>
                <a:spcPts val="1200"/>
              </a:spcAft>
            </a:pPr>
            <a:r>
              <a:rPr lang="en-US" sz="1200" dirty="0" smtClean="0"/>
              <a:t>Use </a:t>
            </a:r>
            <a:r>
              <a:rPr lang="en-US" sz="1200" dirty="0"/>
              <a:t>dynamic pricing to adjust fares based on demand, distance, and time</a:t>
            </a:r>
            <a:r>
              <a:rPr lang="en-US" sz="1200" b="1" dirty="0" smtClean="0"/>
              <a:t>.</a:t>
            </a:r>
          </a:p>
          <a:p>
            <a:pPr marL="0" lvl="0" indent="0">
              <a:spcAft>
                <a:spcPts val="1200"/>
              </a:spcAft>
            </a:pPr>
            <a:r>
              <a:rPr lang="en-US" sz="1200" b="1" dirty="0" smtClean="0"/>
              <a:t>Enhance </a:t>
            </a:r>
            <a:r>
              <a:rPr lang="en-US" sz="1200" b="1" dirty="0"/>
              <a:t>User Experience</a:t>
            </a:r>
            <a:r>
              <a:rPr lang="en-US" sz="1200" b="1" dirty="0" smtClean="0"/>
              <a:t>:</a:t>
            </a:r>
          </a:p>
          <a:p>
            <a:pPr marL="0" lvl="0" indent="0">
              <a:spcAft>
                <a:spcPts val="1200"/>
              </a:spcAft>
            </a:pPr>
            <a:r>
              <a:rPr lang="en-US" sz="1200" dirty="0" smtClean="0"/>
              <a:t>Improve </a:t>
            </a:r>
            <a:r>
              <a:rPr lang="en-US" sz="1200" dirty="0"/>
              <a:t>user retention through personalized offers and loyalty programs</a:t>
            </a:r>
            <a:r>
              <a:rPr lang="en-US" sz="1200" dirty="0" smtClean="0"/>
              <a:t>.</a:t>
            </a:r>
          </a:p>
          <a:p>
            <a:pPr marL="0" lvl="0" indent="0">
              <a:spcAft>
                <a:spcPts val="1200"/>
              </a:spcAft>
            </a:pPr>
            <a:r>
              <a:rPr lang="en-US" sz="1200" b="1" dirty="0" smtClean="0"/>
              <a:t>Data-Driven </a:t>
            </a:r>
            <a:r>
              <a:rPr lang="en-US" sz="1200" b="1" dirty="0"/>
              <a:t>Decision Making</a:t>
            </a:r>
            <a:r>
              <a:rPr lang="en-US" sz="1200" b="1" dirty="0" smtClean="0"/>
              <a:t>:</a:t>
            </a:r>
          </a:p>
          <a:p>
            <a:pPr marL="0" lvl="0" indent="0">
              <a:spcAft>
                <a:spcPts val="1200"/>
              </a:spcAft>
            </a:pPr>
            <a:r>
              <a:rPr lang="en-US" sz="1200" dirty="0" smtClean="0"/>
              <a:t>Use </a:t>
            </a:r>
            <a:r>
              <a:rPr lang="en-US" sz="1200" dirty="0"/>
              <a:t>bearing analysis to optimize routes and continuously adapt to market trends</a:t>
            </a:r>
            <a:r>
              <a:rPr lang="en-US" sz="1200" dirty="0" smtClean="0"/>
              <a:t>.</a:t>
            </a:r>
          </a:p>
          <a:p>
            <a:pPr marL="0" lvl="0" indent="0">
              <a:spcAft>
                <a:spcPts val="1200"/>
              </a:spcAft>
            </a:pPr>
            <a:r>
              <a:rPr lang="en-US" sz="1200" b="1" dirty="0" smtClean="0"/>
              <a:t>Safety </a:t>
            </a:r>
            <a:r>
              <a:rPr lang="en-US" sz="1200" b="1" dirty="0"/>
              <a:t>and Security Measures</a:t>
            </a:r>
            <a:r>
              <a:rPr lang="en-US" sz="1200" b="1" dirty="0" smtClean="0"/>
              <a:t>:</a:t>
            </a:r>
          </a:p>
          <a:p>
            <a:pPr marL="0" lvl="0" indent="0">
              <a:spcAft>
                <a:spcPts val="1200"/>
              </a:spcAft>
            </a:pPr>
            <a:r>
              <a:rPr lang="en-US" sz="1200" dirty="0" smtClean="0"/>
              <a:t>Monitor </a:t>
            </a:r>
            <a:r>
              <a:rPr lang="en-US" sz="1200" dirty="0"/>
              <a:t>high-value rides for enhanced safety and security measures</a:t>
            </a:r>
            <a:r>
              <a:rPr lang="en-US" sz="1200" dirty="0" smtClean="0"/>
              <a:t>.</a:t>
            </a:r>
          </a:p>
          <a:p>
            <a:pPr marL="0" lvl="0" indent="0">
              <a:spcAft>
                <a:spcPts val="1200"/>
              </a:spcAft>
            </a:pPr>
            <a:r>
              <a:rPr lang="en-US" sz="1200" b="1" dirty="0" smtClean="0"/>
              <a:t>Customer </a:t>
            </a:r>
            <a:r>
              <a:rPr lang="en-US" sz="1200" b="1" dirty="0"/>
              <a:t>and Driver Feedback Mechanisms</a:t>
            </a:r>
            <a:r>
              <a:rPr lang="en-US" sz="1200" b="1" dirty="0" smtClean="0"/>
              <a:t>:</a:t>
            </a:r>
          </a:p>
          <a:p>
            <a:pPr marL="0" lvl="0" indent="0">
              <a:spcAft>
                <a:spcPts val="1200"/>
              </a:spcAft>
            </a:pPr>
            <a:r>
              <a:rPr lang="en-US" sz="1200" dirty="0" smtClean="0"/>
              <a:t>Implement </a:t>
            </a:r>
            <a:r>
              <a:rPr lang="en-US" sz="1200" dirty="0"/>
              <a:t>feedback systems to capture insights for service improvement.</a:t>
            </a:r>
            <a:endParaRPr sz="1200" dirty="0"/>
          </a:p>
        </p:txBody>
      </p:sp>
      <p:pic>
        <p:nvPicPr>
          <p:cNvPr id="450" name="Google Shape;450;p37"/>
          <p:cNvPicPr preferRelativeResize="0"/>
          <p:nvPr/>
        </p:nvPicPr>
        <p:blipFill>
          <a:blip r:embed="rId3">
            <a:extLst>
              <a:ext uri="{28A0092B-C50C-407E-A947-70E740481C1C}">
                <a14:useLocalDpi xmlns:a14="http://schemas.microsoft.com/office/drawing/2010/main" val="0"/>
              </a:ext>
            </a:extLst>
          </a:blip>
          <a:stretch>
            <a:fillRect/>
          </a:stretch>
        </p:blipFill>
        <p:spPr>
          <a:xfrm>
            <a:off x="5059800" y="1246414"/>
            <a:ext cx="4084200" cy="2294801"/>
          </a:xfrm>
          <a:prstGeom prst="snip2DiagRect">
            <a:avLst>
              <a:gd name="adj1" fmla="val 0"/>
              <a:gd name="adj2" fmla="val 16667"/>
            </a:avLst>
          </a:prstGeom>
          <a:noFill/>
          <a:ln>
            <a:noFill/>
          </a:ln>
        </p:spPr>
      </p:pic>
      <p:grpSp>
        <p:nvGrpSpPr>
          <p:cNvPr id="451" name="Google Shape;451;p37"/>
          <p:cNvGrpSpPr/>
          <p:nvPr/>
        </p:nvGrpSpPr>
        <p:grpSpPr>
          <a:xfrm>
            <a:off x="5838329" y="4631274"/>
            <a:ext cx="987245" cy="256500"/>
            <a:chOff x="713275" y="4065425"/>
            <a:chExt cx="987245" cy="256500"/>
          </a:xfrm>
        </p:grpSpPr>
        <p:sp>
          <p:nvSpPr>
            <p:cNvPr id="452" name="Google Shape;452;p37"/>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7"/>
          <p:cNvGrpSpPr/>
          <p:nvPr/>
        </p:nvGrpSpPr>
        <p:grpSpPr>
          <a:xfrm rot="10800000">
            <a:off x="5648375" y="3998200"/>
            <a:ext cx="3559050" cy="1211775"/>
            <a:chOff x="-365050" y="-837825"/>
            <a:chExt cx="3559050" cy="1211775"/>
          </a:xfrm>
        </p:grpSpPr>
        <p:cxnSp>
          <p:nvCxnSpPr>
            <p:cNvPr id="456" name="Google Shape;456;p37"/>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457" name="Google Shape;457;p37"/>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458" name="Google Shape;458;p37"/>
          <p:cNvGrpSpPr/>
          <p:nvPr/>
        </p:nvGrpSpPr>
        <p:grpSpPr>
          <a:xfrm>
            <a:off x="2194500" y="-75286"/>
            <a:ext cx="2009569" cy="973361"/>
            <a:chOff x="5205411" y="-75307"/>
            <a:chExt cx="1728661" cy="837300"/>
          </a:xfrm>
        </p:grpSpPr>
        <p:cxnSp>
          <p:nvCxnSpPr>
            <p:cNvPr id="459" name="Google Shape;459;p37"/>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0" name="Google Shape;460;p37"/>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1" name="Google Shape;461;p37"/>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462" name="Google Shape;462;p37"/>
          <p:cNvSpPr/>
          <p:nvPr/>
        </p:nvSpPr>
        <p:spPr>
          <a:xfrm>
            <a:off x="6749900" y="-18213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3831439" y="8580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4818745" y="6415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0279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56"/>
          <p:cNvSpPr/>
          <p:nvPr/>
        </p:nvSpPr>
        <p:spPr>
          <a:xfrm>
            <a:off x="1952625" y="-57150"/>
            <a:ext cx="5238900" cy="33432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6"/>
          <p:cNvSpPr/>
          <p:nvPr/>
        </p:nvSpPr>
        <p:spPr>
          <a:xfrm>
            <a:off x="4790850" y="2709675"/>
            <a:ext cx="1162500" cy="1162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6"/>
          <p:cNvSpPr/>
          <p:nvPr/>
        </p:nvSpPr>
        <p:spPr>
          <a:xfrm>
            <a:off x="3190675" y="2709675"/>
            <a:ext cx="1162500" cy="1162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txBox="1">
            <a:spLocks noGrp="1"/>
          </p:cNvSpPr>
          <p:nvPr>
            <p:ph type="title"/>
          </p:nvPr>
        </p:nvSpPr>
        <p:spPr>
          <a:xfrm>
            <a:off x="2362200" y="539575"/>
            <a:ext cx="4419600" cy="9543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THANK YOU!</a:t>
            </a:r>
            <a:endParaRPr/>
          </a:p>
        </p:txBody>
      </p:sp>
      <p:sp>
        <p:nvSpPr>
          <p:cNvPr id="949" name="Google Shape;949;p56"/>
          <p:cNvSpPr txBox="1">
            <a:spLocks noGrp="1"/>
          </p:cNvSpPr>
          <p:nvPr>
            <p:ph type="subTitle" idx="1"/>
          </p:nvPr>
        </p:nvSpPr>
        <p:spPr>
          <a:xfrm>
            <a:off x="2362200" y="1381000"/>
            <a:ext cx="4419600" cy="461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DOES ANYONE HAVE ANY QUESTIONS?</a:t>
            </a:r>
            <a:endParaRPr/>
          </a:p>
        </p:txBody>
      </p:sp>
      <p:sp>
        <p:nvSpPr>
          <p:cNvPr id="950" name="Google Shape;950;p56"/>
          <p:cNvSpPr txBox="1">
            <a:spLocks noGrp="1"/>
          </p:cNvSpPr>
          <p:nvPr>
            <p:ph type="subTitle" idx="2"/>
          </p:nvPr>
        </p:nvSpPr>
        <p:spPr>
          <a:xfrm>
            <a:off x="2362200" y="1890975"/>
            <a:ext cx="44196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Team 1 Group 1</a:t>
            </a:r>
            <a:endParaRPr dirty="0"/>
          </a:p>
        </p:txBody>
      </p:sp>
      <p:grpSp>
        <p:nvGrpSpPr>
          <p:cNvPr id="962" name="Google Shape;962;p56"/>
          <p:cNvGrpSpPr/>
          <p:nvPr/>
        </p:nvGrpSpPr>
        <p:grpSpPr>
          <a:xfrm rot="5400000" flipH="1">
            <a:off x="7118525" y="2244050"/>
            <a:ext cx="2840775" cy="1210176"/>
            <a:chOff x="-363475" y="-836226"/>
            <a:chExt cx="2840775" cy="1210176"/>
          </a:xfrm>
        </p:grpSpPr>
        <p:cxnSp>
          <p:nvCxnSpPr>
            <p:cNvPr id="963" name="Google Shape;963;p56"/>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964" name="Google Shape;964;p56"/>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1234925" y="539375"/>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1128118" y="1594551"/>
            <a:ext cx="2107500" cy="11163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815525" y="1594551"/>
            <a:ext cx="2107500" cy="11163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713400" y="2848038"/>
            <a:ext cx="44922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363" name="Google Shape;363;p34"/>
          <p:cNvSpPr txBox="1">
            <a:spLocks noGrp="1"/>
          </p:cNvSpPr>
          <p:nvPr>
            <p:ph type="title"/>
          </p:nvPr>
        </p:nvSpPr>
        <p:spPr>
          <a:xfrm>
            <a:off x="1234935" y="1602638"/>
            <a:ext cx="1234500" cy="11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364" name="Google Shape;364;p34"/>
          <p:cNvSpPr txBox="1">
            <a:spLocks noGrp="1"/>
          </p:cNvSpPr>
          <p:nvPr>
            <p:ph type="subTitle" idx="1"/>
          </p:nvPr>
        </p:nvSpPr>
        <p:spPr>
          <a:xfrm>
            <a:off x="713401" y="3936588"/>
            <a:ext cx="2420100" cy="667500"/>
          </a:xfrm>
          <a:prstGeom prst="rect">
            <a:avLst/>
          </a:prstGeom>
        </p:spPr>
        <p:txBody>
          <a:bodyPr spcFirstLastPara="1" wrap="square" lIns="91425" tIns="91425" rIns="91425" bIns="91425" anchor="t" anchorCtr="0">
            <a:noAutofit/>
          </a:bodyPr>
          <a:lstStyle/>
          <a:p>
            <a:pPr marL="0" lvl="0" indent="0"/>
            <a:r>
              <a:rPr lang="en-US" dirty="0"/>
              <a:t>Let’s make our Story begins!</a:t>
            </a:r>
          </a:p>
        </p:txBody>
      </p:sp>
      <p:pic>
        <p:nvPicPr>
          <p:cNvPr id="365" name="Google Shape;365;p34"/>
          <p:cNvPicPr preferRelativeResize="0"/>
          <p:nvPr/>
        </p:nvPicPr>
        <p:blipFill>
          <a:blip r:embed="rId3">
            <a:extLst>
              <a:ext uri="{28A0092B-C50C-407E-A947-70E740481C1C}">
                <a14:useLocalDpi xmlns:a14="http://schemas.microsoft.com/office/drawing/2010/main" val="0"/>
              </a:ext>
            </a:extLst>
          </a:blip>
          <a:stretch>
            <a:fillRect/>
          </a:stretch>
        </p:blipFill>
        <p:spPr>
          <a:xfrm>
            <a:off x="5252082" y="1137630"/>
            <a:ext cx="3662394" cy="2746795"/>
          </a:xfrm>
          <a:prstGeom prst="snip2DiagRect">
            <a:avLst>
              <a:gd name="adj1" fmla="val 0"/>
              <a:gd name="adj2" fmla="val 16667"/>
            </a:avLst>
          </a:prstGeom>
          <a:noFill/>
          <a:ln>
            <a:noFill/>
          </a:ln>
        </p:spPr>
      </p:pic>
      <p:grpSp>
        <p:nvGrpSpPr>
          <p:cNvPr id="366" name="Google Shape;366;p34"/>
          <p:cNvGrpSpPr/>
          <p:nvPr/>
        </p:nvGrpSpPr>
        <p:grpSpPr>
          <a:xfrm rot="10800000" flipH="1">
            <a:off x="-37975" y="3785650"/>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5914475" y="-20114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476375" y="-12775"/>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39"/>
          <p:cNvPicPr preferRelativeResize="0"/>
          <p:nvPr/>
        </p:nvPicPr>
        <p:blipFill>
          <a:blip r:embed="rId3">
            <a:extLst>
              <a:ext uri="{28A0092B-C50C-407E-A947-70E740481C1C}">
                <a14:useLocalDpi xmlns:a14="http://schemas.microsoft.com/office/drawing/2010/main" val="0"/>
              </a:ext>
            </a:extLst>
          </a:blip>
          <a:stretch>
            <a:fillRect/>
          </a:stretch>
        </p:blipFill>
        <p:spPr>
          <a:xfrm>
            <a:off x="3905612" y="1901500"/>
            <a:ext cx="4862998" cy="3241999"/>
          </a:xfrm>
          <a:prstGeom prst="rect">
            <a:avLst/>
          </a:prstGeom>
          <a:noFill/>
          <a:ln>
            <a:noFill/>
          </a:ln>
        </p:spPr>
      </p:pic>
      <p:sp>
        <p:nvSpPr>
          <p:cNvPr id="489" name="Google Shape;489;p39"/>
          <p:cNvSpPr/>
          <p:nvPr/>
        </p:nvSpPr>
        <p:spPr>
          <a:xfrm rot="10800000" flipH="1">
            <a:off x="0" y="0"/>
            <a:ext cx="5010300" cy="3381300"/>
          </a:xfrm>
          <a:prstGeom prst="snip1Rect">
            <a:avLst>
              <a:gd name="adj" fmla="val 43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txBox="1">
            <a:spLocks noGrp="1"/>
          </p:cNvSpPr>
          <p:nvPr>
            <p:ph type="title"/>
          </p:nvPr>
        </p:nvSpPr>
        <p:spPr>
          <a:xfrm>
            <a:off x="133573" y="29781"/>
            <a:ext cx="2694300"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Context</a:t>
            </a:r>
            <a:endParaRPr dirty="0"/>
          </a:p>
        </p:txBody>
      </p:sp>
      <p:sp>
        <p:nvSpPr>
          <p:cNvPr id="491" name="Google Shape;491;p39"/>
          <p:cNvSpPr txBox="1">
            <a:spLocks noGrp="1"/>
          </p:cNvSpPr>
          <p:nvPr>
            <p:ph type="subTitle" idx="1"/>
          </p:nvPr>
        </p:nvSpPr>
        <p:spPr>
          <a:xfrm>
            <a:off x="0" y="885920"/>
            <a:ext cx="4107873" cy="923400"/>
          </a:xfrm>
          <a:prstGeom prst="rect">
            <a:avLst/>
          </a:prstGeom>
        </p:spPr>
        <p:txBody>
          <a:bodyPr spcFirstLastPara="1" wrap="square" lIns="91425" tIns="91425" rIns="91425" bIns="91425" anchor="t" anchorCtr="0">
            <a:noAutofit/>
          </a:bodyPr>
          <a:lstStyle/>
          <a:p>
            <a:pPr marL="0" lvl="0" indent="0">
              <a:spcAft>
                <a:spcPts val="1200"/>
              </a:spcAft>
            </a:pPr>
            <a:r>
              <a:rPr lang="en-US" dirty="0"/>
              <a:t>Ridesharing services have revolutionized urban transportation by offering a convenient alternative to traditional taxis. With platforms like Uber, users can book rides via mobile apps, providing flexibility and ease. This analysis focuses on a rideshare dataset, akin to a company like Uber, to understand patterns in urban mobility and consumer behavior.</a:t>
            </a:r>
          </a:p>
        </p:txBody>
      </p:sp>
      <p:grpSp>
        <p:nvGrpSpPr>
          <p:cNvPr id="492" name="Google Shape;492;p39"/>
          <p:cNvGrpSpPr/>
          <p:nvPr/>
        </p:nvGrpSpPr>
        <p:grpSpPr>
          <a:xfrm>
            <a:off x="6618137" y="-14242"/>
            <a:ext cx="1386450" cy="1093595"/>
            <a:chOff x="6618137" y="-14242"/>
            <a:chExt cx="1386450" cy="1093595"/>
          </a:xfrm>
        </p:grpSpPr>
        <p:grpSp>
          <p:nvGrpSpPr>
            <p:cNvPr id="493" name="Google Shape;493;p39"/>
            <p:cNvGrpSpPr/>
            <p:nvPr/>
          </p:nvGrpSpPr>
          <p:grpSpPr>
            <a:xfrm>
              <a:off x="6618137" y="-14242"/>
              <a:ext cx="441000" cy="1093595"/>
              <a:chOff x="6371187" y="232700"/>
              <a:chExt cx="441000" cy="1093595"/>
            </a:xfrm>
          </p:grpSpPr>
          <p:cxnSp>
            <p:nvCxnSpPr>
              <p:cNvPr id="494" name="Google Shape;494;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495" name="Google Shape;495;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nvGrpSpPr>
            <p:cNvPr id="496" name="Google Shape;496;p39"/>
            <p:cNvGrpSpPr/>
            <p:nvPr/>
          </p:nvGrpSpPr>
          <p:grpSpPr>
            <a:xfrm>
              <a:off x="7090862" y="-14242"/>
              <a:ext cx="441000" cy="1093595"/>
              <a:chOff x="6371187" y="232700"/>
              <a:chExt cx="441000" cy="1093595"/>
            </a:xfrm>
          </p:grpSpPr>
          <p:cxnSp>
            <p:nvCxnSpPr>
              <p:cNvPr id="497" name="Google Shape;497;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498" name="Google Shape;498;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nvGrpSpPr>
            <p:cNvPr id="499" name="Google Shape;499;p39"/>
            <p:cNvGrpSpPr/>
            <p:nvPr/>
          </p:nvGrpSpPr>
          <p:grpSpPr>
            <a:xfrm>
              <a:off x="7563587" y="-14242"/>
              <a:ext cx="441000" cy="1093595"/>
              <a:chOff x="6371187" y="232700"/>
              <a:chExt cx="441000" cy="1093595"/>
            </a:xfrm>
          </p:grpSpPr>
          <p:cxnSp>
            <p:nvCxnSpPr>
              <p:cNvPr id="500" name="Google Shape;500;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501" name="Google Shape;501;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502" name="Google Shape;502;p39"/>
          <p:cNvGrpSpPr/>
          <p:nvPr/>
        </p:nvGrpSpPr>
        <p:grpSpPr>
          <a:xfrm>
            <a:off x="1115350" y="4110675"/>
            <a:ext cx="987245" cy="256500"/>
            <a:chOff x="713275" y="4065425"/>
            <a:chExt cx="987245" cy="256500"/>
          </a:xfrm>
        </p:grpSpPr>
        <p:sp>
          <p:nvSpPr>
            <p:cNvPr id="503" name="Google Shape;503;p39"/>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a:off x="3831439" y="7558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4818745" y="5393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3337645" y="4347600"/>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8430729" y="4347600"/>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39"/>
          <p:cNvCxnSpPr/>
          <p:nvPr/>
        </p:nvCxnSpPr>
        <p:spPr>
          <a:xfrm>
            <a:off x="161173" y="667625"/>
            <a:ext cx="3108000" cy="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0"/>
          <p:cNvPicPr preferRelativeResize="0"/>
          <p:nvPr/>
        </p:nvPicPr>
        <p:blipFill>
          <a:blip r:embed="rId3">
            <a:extLst>
              <a:ext uri="{28A0092B-C50C-407E-A947-70E740481C1C}">
                <a14:useLocalDpi xmlns:a14="http://schemas.microsoft.com/office/drawing/2010/main" val="0"/>
              </a:ext>
            </a:extLst>
          </a:blip>
          <a:stretch>
            <a:fillRect/>
          </a:stretch>
        </p:blipFill>
        <p:spPr>
          <a:xfrm>
            <a:off x="1" y="0"/>
            <a:ext cx="5237948" cy="3242000"/>
          </a:xfrm>
          <a:prstGeom prst="rect">
            <a:avLst/>
          </a:prstGeom>
          <a:noFill/>
          <a:ln>
            <a:noFill/>
          </a:ln>
        </p:spPr>
      </p:pic>
      <p:sp>
        <p:nvSpPr>
          <p:cNvPr id="516" name="Google Shape;516;p40"/>
          <p:cNvSpPr/>
          <p:nvPr/>
        </p:nvSpPr>
        <p:spPr>
          <a:xfrm flipH="1">
            <a:off x="4133701" y="1762199"/>
            <a:ext cx="5010300" cy="3381300"/>
          </a:xfrm>
          <a:prstGeom prst="snip1Rect">
            <a:avLst>
              <a:gd name="adj" fmla="val 438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txBox="1">
            <a:spLocks noGrp="1"/>
          </p:cNvSpPr>
          <p:nvPr>
            <p:ph type="title"/>
          </p:nvPr>
        </p:nvSpPr>
        <p:spPr>
          <a:xfrm>
            <a:off x="5668096" y="1765875"/>
            <a:ext cx="2694300" cy="615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Objective</a:t>
            </a:r>
            <a:endParaRPr dirty="0"/>
          </a:p>
        </p:txBody>
      </p:sp>
      <p:sp>
        <p:nvSpPr>
          <p:cNvPr id="518" name="Google Shape;518;p40"/>
          <p:cNvSpPr txBox="1">
            <a:spLocks noGrp="1"/>
          </p:cNvSpPr>
          <p:nvPr>
            <p:ph type="subTitle" idx="1"/>
          </p:nvPr>
        </p:nvSpPr>
        <p:spPr>
          <a:xfrm>
            <a:off x="4933402" y="2622975"/>
            <a:ext cx="4039147" cy="923400"/>
          </a:xfrm>
          <a:prstGeom prst="rect">
            <a:avLst/>
          </a:prstGeom>
        </p:spPr>
        <p:txBody>
          <a:bodyPr spcFirstLastPara="1" wrap="square" lIns="91425" tIns="91425" rIns="91425" bIns="91425" anchor="t" anchorCtr="0">
            <a:noAutofit/>
          </a:bodyPr>
          <a:lstStyle/>
          <a:p>
            <a:pPr marL="0" lvl="0" indent="0" algn="l">
              <a:spcAft>
                <a:spcPts val="1200"/>
              </a:spcAft>
            </a:pPr>
            <a:r>
              <a:rPr lang="en-US" dirty="0"/>
              <a:t>The goal of this exploratory data analysis (EDA) is to uncover insights and trends within the rideshare dataset. We aim to examine how fare amounts vary by time of day, day of the week, and seasonality. By identifying patterns and anomalies, we seek to inform business strategies and enhance operational efficiency for ridesharing services.</a:t>
            </a:r>
          </a:p>
        </p:txBody>
      </p:sp>
      <p:cxnSp>
        <p:nvCxnSpPr>
          <p:cNvPr id="519" name="Google Shape;519;p40"/>
          <p:cNvCxnSpPr/>
          <p:nvPr/>
        </p:nvCxnSpPr>
        <p:spPr>
          <a:xfrm rot="10800000">
            <a:off x="6036001" y="2477418"/>
            <a:ext cx="3108000" cy="0"/>
          </a:xfrm>
          <a:prstGeom prst="straightConnector1">
            <a:avLst/>
          </a:prstGeom>
          <a:noFill/>
          <a:ln w="9525" cap="flat" cmpd="sng">
            <a:solidFill>
              <a:schemeClr val="lt1"/>
            </a:solidFill>
            <a:prstDash val="solid"/>
            <a:round/>
            <a:headEnd type="none" w="med" len="med"/>
            <a:tailEnd type="oval" w="med" len="med"/>
          </a:ln>
        </p:spPr>
      </p:cxnSp>
      <p:grpSp>
        <p:nvGrpSpPr>
          <p:cNvPr id="520" name="Google Shape;520;p40"/>
          <p:cNvGrpSpPr/>
          <p:nvPr/>
        </p:nvGrpSpPr>
        <p:grpSpPr>
          <a:xfrm>
            <a:off x="117963" y="3998219"/>
            <a:ext cx="4660623" cy="1211775"/>
            <a:chOff x="123077" y="3998200"/>
            <a:chExt cx="4660623" cy="1211775"/>
          </a:xfrm>
        </p:grpSpPr>
        <p:grpSp>
          <p:nvGrpSpPr>
            <p:cNvPr id="521" name="Google Shape;521;p40"/>
            <p:cNvGrpSpPr/>
            <p:nvPr/>
          </p:nvGrpSpPr>
          <p:grpSpPr>
            <a:xfrm rot="10800000" flipH="1">
              <a:off x="1683050" y="3998200"/>
              <a:ext cx="3100650" cy="1211775"/>
              <a:chOff x="-365050" y="-837825"/>
              <a:chExt cx="3100650" cy="1211775"/>
            </a:xfrm>
          </p:grpSpPr>
          <p:cxnSp>
            <p:nvCxnSpPr>
              <p:cNvPr id="522" name="Google Shape;522;p40"/>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523" name="Google Shape;523;p40"/>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grpSp>
          <p:nvGrpSpPr>
            <p:cNvPr id="524" name="Google Shape;524;p40"/>
            <p:cNvGrpSpPr/>
            <p:nvPr/>
          </p:nvGrpSpPr>
          <p:grpSpPr>
            <a:xfrm rot="10800000" flipH="1">
              <a:off x="123077" y="4200380"/>
              <a:ext cx="2009569" cy="973361"/>
              <a:chOff x="5205411" y="-75307"/>
              <a:chExt cx="1728661" cy="837300"/>
            </a:xfrm>
          </p:grpSpPr>
          <p:cxnSp>
            <p:nvCxnSpPr>
              <p:cNvPr id="525" name="Google Shape;525;p40"/>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26" name="Google Shape;526;p40"/>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27" name="Google Shape;527;p40"/>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grpSp>
        <p:nvGrpSpPr>
          <p:cNvPr id="528" name="Google Shape;528;p40"/>
          <p:cNvGrpSpPr/>
          <p:nvPr/>
        </p:nvGrpSpPr>
        <p:grpSpPr>
          <a:xfrm rot="10800000">
            <a:off x="4365413" y="-66494"/>
            <a:ext cx="4660623" cy="1211775"/>
            <a:chOff x="123077" y="3998200"/>
            <a:chExt cx="4660623" cy="1211775"/>
          </a:xfrm>
        </p:grpSpPr>
        <p:grpSp>
          <p:nvGrpSpPr>
            <p:cNvPr id="529" name="Google Shape;529;p40"/>
            <p:cNvGrpSpPr/>
            <p:nvPr/>
          </p:nvGrpSpPr>
          <p:grpSpPr>
            <a:xfrm rot="10800000" flipH="1">
              <a:off x="1683050" y="3998200"/>
              <a:ext cx="3100650" cy="1211775"/>
              <a:chOff x="-365050" y="-837825"/>
              <a:chExt cx="3100650" cy="1211775"/>
            </a:xfrm>
          </p:grpSpPr>
          <p:cxnSp>
            <p:nvCxnSpPr>
              <p:cNvPr id="530" name="Google Shape;530;p40"/>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531" name="Google Shape;531;p40"/>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grpSp>
          <p:nvGrpSpPr>
            <p:cNvPr id="532" name="Google Shape;532;p40"/>
            <p:cNvGrpSpPr/>
            <p:nvPr/>
          </p:nvGrpSpPr>
          <p:grpSpPr>
            <a:xfrm rot="10800000" flipH="1">
              <a:off x="123077" y="4200380"/>
              <a:ext cx="2009569" cy="973361"/>
              <a:chOff x="5205411" y="-75307"/>
              <a:chExt cx="1728661" cy="837300"/>
            </a:xfrm>
          </p:grpSpPr>
          <p:cxnSp>
            <p:nvCxnSpPr>
              <p:cNvPr id="533" name="Google Shape;533;p40"/>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34" name="Google Shape;534;p40"/>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35" name="Google Shape;535;p40"/>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sp>
        <p:nvSpPr>
          <p:cNvPr id="536" name="Google Shape;536;p40"/>
          <p:cNvSpPr/>
          <p:nvPr/>
        </p:nvSpPr>
        <p:spPr>
          <a:xfrm>
            <a:off x="648454" y="3084675"/>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1466904" y="2865950"/>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558338" y="3146394"/>
            <a:ext cx="4039500"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smtClean="0"/>
              <a:t>Dataset Overview </a:t>
            </a:r>
            <a:endParaRPr sz="4000" dirty="0"/>
          </a:p>
        </p:txBody>
      </p:sp>
      <p:sp>
        <p:nvSpPr>
          <p:cNvPr id="449" name="Google Shape;449;p37"/>
          <p:cNvSpPr txBox="1">
            <a:spLocks noGrp="1"/>
          </p:cNvSpPr>
          <p:nvPr>
            <p:ph type="subTitle" idx="1"/>
          </p:nvPr>
        </p:nvSpPr>
        <p:spPr>
          <a:xfrm>
            <a:off x="431299" y="3764182"/>
            <a:ext cx="4041600" cy="462356"/>
          </a:xfrm>
          <a:prstGeom prst="rect">
            <a:avLst/>
          </a:prstGeom>
        </p:spPr>
        <p:txBody>
          <a:bodyPr spcFirstLastPara="1" wrap="square" lIns="91425" tIns="91425" rIns="91425" bIns="91425" anchor="t" anchorCtr="0">
            <a:noAutofit/>
          </a:bodyPr>
          <a:lstStyle/>
          <a:p>
            <a:pPr marL="0" lvl="0" indent="0">
              <a:spcAft>
                <a:spcPts val="1200"/>
              </a:spcAft>
            </a:pPr>
            <a:r>
              <a:rPr lang="en-US" dirty="0"/>
              <a:t>Let’s define the structure of our dataset</a:t>
            </a:r>
          </a:p>
        </p:txBody>
      </p:sp>
      <p:pic>
        <p:nvPicPr>
          <p:cNvPr id="450" name="Google Shape;450;p37"/>
          <p:cNvPicPr preferRelativeResize="0"/>
          <p:nvPr/>
        </p:nvPicPr>
        <p:blipFill>
          <a:blip r:embed="rId3">
            <a:alphaModFix/>
          </a:blip>
          <a:stretch>
            <a:fillRect/>
          </a:stretch>
        </p:blipFill>
        <p:spPr>
          <a:xfrm>
            <a:off x="5059800" y="0"/>
            <a:ext cx="4084200" cy="3455400"/>
          </a:xfrm>
          <a:prstGeom prst="snip2DiagRect">
            <a:avLst>
              <a:gd name="adj1" fmla="val 0"/>
              <a:gd name="adj2" fmla="val 16667"/>
            </a:avLst>
          </a:prstGeom>
          <a:noFill/>
          <a:ln>
            <a:noFill/>
          </a:ln>
        </p:spPr>
      </p:pic>
      <p:grpSp>
        <p:nvGrpSpPr>
          <p:cNvPr id="451" name="Google Shape;451;p37"/>
          <p:cNvGrpSpPr/>
          <p:nvPr/>
        </p:nvGrpSpPr>
        <p:grpSpPr>
          <a:xfrm>
            <a:off x="946126" y="4209225"/>
            <a:ext cx="987245" cy="256500"/>
            <a:chOff x="713275" y="4065425"/>
            <a:chExt cx="987245" cy="256500"/>
          </a:xfrm>
        </p:grpSpPr>
        <p:sp>
          <p:nvSpPr>
            <p:cNvPr id="452" name="Google Shape;452;p37"/>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7"/>
          <p:cNvGrpSpPr/>
          <p:nvPr/>
        </p:nvGrpSpPr>
        <p:grpSpPr>
          <a:xfrm rot="10800000">
            <a:off x="5648375" y="3998200"/>
            <a:ext cx="3559050" cy="1211775"/>
            <a:chOff x="-365050" y="-837825"/>
            <a:chExt cx="3559050" cy="1211775"/>
          </a:xfrm>
        </p:grpSpPr>
        <p:cxnSp>
          <p:nvCxnSpPr>
            <p:cNvPr id="456" name="Google Shape;456;p37"/>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457" name="Google Shape;457;p37"/>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458" name="Google Shape;458;p37"/>
          <p:cNvGrpSpPr/>
          <p:nvPr/>
        </p:nvGrpSpPr>
        <p:grpSpPr>
          <a:xfrm>
            <a:off x="-76198" y="-75295"/>
            <a:ext cx="2009569" cy="973361"/>
            <a:chOff x="5205411" y="-75307"/>
            <a:chExt cx="1728661" cy="837300"/>
          </a:xfrm>
        </p:grpSpPr>
        <p:cxnSp>
          <p:nvCxnSpPr>
            <p:cNvPr id="459" name="Google Shape;459;p37"/>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0" name="Google Shape;460;p37"/>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1" name="Google Shape;461;p37"/>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462" name="Google Shape;462;p37"/>
          <p:cNvSpPr/>
          <p:nvPr/>
        </p:nvSpPr>
        <p:spPr>
          <a:xfrm>
            <a:off x="6749900" y="-18213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3831439" y="8580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4818745" y="6415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9;p34"/>
          <p:cNvSpPr/>
          <p:nvPr/>
        </p:nvSpPr>
        <p:spPr>
          <a:xfrm>
            <a:off x="1202626" y="28988"/>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0;p34"/>
          <p:cNvSpPr/>
          <p:nvPr/>
        </p:nvSpPr>
        <p:spPr>
          <a:xfrm>
            <a:off x="1128108" y="1178738"/>
            <a:ext cx="2107500" cy="11163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p34"/>
          <p:cNvSpPr/>
          <p:nvPr/>
        </p:nvSpPr>
        <p:spPr>
          <a:xfrm>
            <a:off x="815515" y="1178738"/>
            <a:ext cx="2107500" cy="11163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3;p34"/>
          <p:cNvSpPr txBox="1">
            <a:spLocks/>
          </p:cNvSpPr>
          <p:nvPr/>
        </p:nvSpPr>
        <p:spPr>
          <a:xfrm>
            <a:off x="1234925" y="1186825"/>
            <a:ext cx="1234500" cy="110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400"/>
              <a:buFont typeface="Share Tech"/>
              <a:buNone/>
              <a:defRPr sz="2400" b="1" i="0" u="none" strike="noStrike" cap="none">
                <a:solidFill>
                  <a:schemeClr val="lt1"/>
                </a:solidFill>
                <a:latin typeface="Share Tech"/>
                <a:ea typeface="Share Tech"/>
                <a:cs typeface="Share Tech"/>
                <a:sym typeface="Share Tech"/>
              </a:defRPr>
            </a:lvl9pPr>
          </a:lstStyle>
          <a:p>
            <a:pPr algn="ctr"/>
            <a:r>
              <a:rPr lang="en" sz="6000" dirty="0" smtClean="0">
                <a:solidFill>
                  <a:schemeClr val="dk2"/>
                </a:solidFill>
              </a:rPr>
              <a:t>02</a:t>
            </a:r>
            <a:endParaRPr lang="en" sz="6000" dirty="0">
              <a:solidFill>
                <a:schemeClr val="dk2"/>
              </a:solidFill>
            </a:endParaRPr>
          </a:p>
        </p:txBody>
      </p:sp>
    </p:spTree>
    <p:extLst>
      <p:ext uri="{BB962C8B-B14F-4D97-AF65-F5344CB8AC3E}">
        <p14:creationId xmlns:p14="http://schemas.microsoft.com/office/powerpoint/2010/main" val="31042714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8"/>
          <p:cNvSpPr/>
          <p:nvPr/>
        </p:nvSpPr>
        <p:spPr>
          <a:xfrm>
            <a:off x="1206985" y="4051125"/>
            <a:ext cx="5297724" cy="461700"/>
          </a:xfrm>
          <a:prstGeom prst="snip2DiagRect">
            <a:avLst>
              <a:gd name="adj1" fmla="val 0"/>
              <a:gd name="adj2" fmla="val 414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txBox="1">
            <a:spLocks noGrp="1"/>
          </p:cNvSpPr>
          <p:nvPr>
            <p:ph type="title"/>
          </p:nvPr>
        </p:nvSpPr>
        <p:spPr>
          <a:xfrm>
            <a:off x="1177636" y="4051125"/>
            <a:ext cx="5327073" cy="461700"/>
          </a:xfrm>
          <a:prstGeom prst="rect">
            <a:avLst/>
          </a:prstGeom>
        </p:spPr>
        <p:txBody>
          <a:bodyPr spcFirstLastPara="1" wrap="square" lIns="91425" tIns="91425" rIns="91425" bIns="91425" anchor="ctr" anchorCtr="0">
            <a:noAutofit/>
          </a:bodyPr>
          <a:lstStyle/>
          <a:p>
            <a:pPr lvl="0"/>
            <a:r>
              <a:rPr lang="en" dirty="0"/>
              <a:t>— </a:t>
            </a:r>
            <a:r>
              <a:rPr lang="en-US" dirty="0"/>
              <a:t>Here are some </a:t>
            </a:r>
            <a:r>
              <a:rPr lang="en-US" dirty="0" smtClean="0"/>
              <a:t>first 5 rows of our data.</a:t>
            </a:r>
            <a:endParaRPr lang="en-US" dirty="0"/>
          </a:p>
        </p:txBody>
      </p:sp>
      <p:grpSp>
        <p:nvGrpSpPr>
          <p:cNvPr id="476" name="Google Shape;476;p38"/>
          <p:cNvGrpSpPr/>
          <p:nvPr/>
        </p:nvGrpSpPr>
        <p:grpSpPr>
          <a:xfrm>
            <a:off x="219740" y="75293"/>
            <a:ext cx="987245" cy="256500"/>
            <a:chOff x="713275" y="4065425"/>
            <a:chExt cx="987245" cy="256500"/>
          </a:xfrm>
        </p:grpSpPr>
        <p:sp>
          <p:nvSpPr>
            <p:cNvPr id="477" name="Google Shape;477;p3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8"/>
          <p:cNvGrpSpPr/>
          <p:nvPr/>
        </p:nvGrpSpPr>
        <p:grpSpPr>
          <a:xfrm>
            <a:off x="6794015" y="4153725"/>
            <a:ext cx="987245" cy="256500"/>
            <a:chOff x="713275" y="4065425"/>
            <a:chExt cx="987245" cy="256500"/>
          </a:xfrm>
        </p:grpSpPr>
        <p:sp>
          <p:nvSpPr>
            <p:cNvPr id="481" name="Google Shape;481;p3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2" y="1266668"/>
            <a:ext cx="8963892" cy="18495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289727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Electric Car Project Proposal by Slidesgo">
  <a:themeElements>
    <a:clrScheme name="Simple Light">
      <a:dk1>
        <a:srgbClr val="030325"/>
      </a:dk1>
      <a:lt1>
        <a:srgbClr val="FFFFFF"/>
      </a:lt1>
      <a:dk2>
        <a:srgbClr val="1B0B52"/>
      </a:dk2>
      <a:lt2>
        <a:srgbClr val="FFFFFF"/>
      </a:lt2>
      <a:accent1>
        <a:srgbClr val="FF296D"/>
      </a:accent1>
      <a:accent2>
        <a:srgbClr val="05D8E7"/>
      </a:accent2>
      <a:accent3>
        <a:srgbClr val="FF296D"/>
      </a:accent3>
      <a:accent4>
        <a:srgbClr val="05D8E7"/>
      </a:accent4>
      <a:accent5>
        <a:srgbClr val="FF296D"/>
      </a:accent5>
      <a:accent6>
        <a:srgbClr val="05D8E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797</TotalTime>
  <Words>1600</Words>
  <Application>Microsoft Office PowerPoint</Application>
  <PresentationFormat>On-screen Show (16:9)</PresentationFormat>
  <Paragraphs>229</Paragraphs>
  <Slides>49</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Roboto Condensed Light</vt:lpstr>
      <vt:lpstr>Arial</vt:lpstr>
      <vt:lpstr>Sora</vt:lpstr>
      <vt:lpstr>Share Tech</vt:lpstr>
      <vt:lpstr>Abel</vt:lpstr>
      <vt:lpstr>Electric Car Project Proposal by Slidesgo</vt:lpstr>
      <vt:lpstr>Behind the Wheel  A Data Story of Rideshare Fares</vt:lpstr>
      <vt:lpstr>TABLE OF CONTENTS</vt:lpstr>
      <vt:lpstr>— Daniel Keys Moran</vt:lpstr>
      <vt:lpstr>Team Members</vt:lpstr>
      <vt:lpstr>Introduction</vt:lpstr>
      <vt:lpstr>Context</vt:lpstr>
      <vt:lpstr>Objective</vt:lpstr>
      <vt:lpstr>Dataset Overview </vt:lpstr>
      <vt:lpstr>— Here are some first 5 rows of our data.</vt:lpstr>
      <vt:lpstr>— Here are some statistical findings regarding our data.</vt:lpstr>
      <vt:lpstr>Features of our dataset </vt:lpstr>
      <vt:lpstr>Features of our dataset </vt:lpstr>
      <vt:lpstr>Data Cleaning</vt:lpstr>
      <vt:lpstr>General Info and Data types</vt:lpstr>
      <vt:lpstr>Dublicate Values</vt:lpstr>
      <vt:lpstr>Box Blots of each Feature</vt:lpstr>
      <vt:lpstr>Outliers Values</vt:lpstr>
      <vt:lpstr>Effect of outliers in correaltion</vt:lpstr>
      <vt:lpstr>Detailed Analysis</vt:lpstr>
      <vt:lpstr>Scatters</vt:lpstr>
      <vt:lpstr>Users vs Drivers </vt:lpstr>
      <vt:lpstr>Drivers</vt:lpstr>
      <vt:lpstr>Users</vt:lpstr>
      <vt:lpstr>Donuts Surveys</vt:lpstr>
      <vt:lpstr>Time Trends</vt:lpstr>
      <vt:lpstr>Fare Amount Analysis</vt:lpstr>
      <vt:lpstr>Year and Month</vt:lpstr>
      <vt:lpstr>Hour and Day of Month</vt:lpstr>
      <vt:lpstr>Total Times</vt:lpstr>
      <vt:lpstr>Weather versus Fare amount</vt:lpstr>
      <vt:lpstr>Traffic Condition versus Fare amount</vt:lpstr>
      <vt:lpstr>Car Conditions versus Fare amount</vt:lpstr>
      <vt:lpstr>Weekday versus Fare amount</vt:lpstr>
      <vt:lpstr>Passenger Count versus Fare Amount </vt:lpstr>
      <vt:lpstr>Distances from Airports and Fare amounts</vt:lpstr>
      <vt:lpstr>Distances Analysis</vt:lpstr>
      <vt:lpstr>Distances from Airports</vt:lpstr>
      <vt:lpstr>Average Distances from Airports</vt:lpstr>
      <vt:lpstr>Distances from Airports</vt:lpstr>
      <vt:lpstr>Key Insights</vt:lpstr>
      <vt:lpstr>Company Overview</vt:lpstr>
      <vt:lpstr>Time Trends</vt:lpstr>
      <vt:lpstr>Fare Amount Trends</vt:lpstr>
      <vt:lpstr>Max and Min Fare noticed</vt:lpstr>
      <vt:lpstr>Distance Story</vt:lpstr>
      <vt:lpstr>Recommendations</vt:lpstr>
      <vt:lpstr>Recommendations</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Behind the Wheel: A Data Story of Rideshare Fares</dc:title>
  <dc:creator>Salma</dc:creator>
  <cp:lastModifiedBy>Salma</cp:lastModifiedBy>
  <cp:revision>49</cp:revision>
  <dcterms:modified xsi:type="dcterms:W3CDTF">2024-07-26T12:31:34Z</dcterms:modified>
</cp:coreProperties>
</file>